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  <p:sldMasterId id="2147483684" r:id="rId2"/>
  </p:sldMasterIdLst>
  <p:notesMasterIdLst>
    <p:notesMasterId r:id="rId10"/>
  </p:notesMasterIdLst>
  <p:sldIdLst>
    <p:sldId id="256" r:id="rId3"/>
    <p:sldId id="257" r:id="rId4"/>
    <p:sldId id="262" r:id="rId5"/>
    <p:sldId id="263" r:id="rId6"/>
    <p:sldId id="278" r:id="rId7"/>
    <p:sldId id="276" r:id="rId8"/>
    <p:sldId id="279" r:id="rId9"/>
  </p:sldIdLst>
  <p:sldSz cx="9144000" cy="5143500" type="screen16x9"/>
  <p:notesSz cx="6858000" cy="9144000"/>
  <p:embeddedFontLst>
    <p:embeddedFont>
      <p:font typeface="Montserrat ExtraBold" panose="020B0604020202020204" charset="0"/>
      <p:bold r:id="rId11"/>
      <p:boldItalic r:id="rId12"/>
    </p:embeddedFont>
    <p:embeddedFont>
      <p:font typeface="Segoe UI" panose="020B0502040204020203" pitchFamily="34" charset="0"/>
      <p:regular r:id="rId13"/>
      <p:bold r:id="rId14"/>
      <p:italic r:id="rId15"/>
      <p:boldItalic r:id="rId16"/>
    </p:embeddedFont>
    <p:embeddedFont>
      <p:font typeface="Montserrat Medium" panose="020B0604020202020204" charset="0"/>
      <p:regular r:id="rId17"/>
      <p:bold r:id="rId18"/>
      <p:italic r:id="rId19"/>
      <p:boldItalic r:id="rId20"/>
    </p:embeddedFont>
    <p:embeddedFont>
      <p:font typeface="Montserrat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8CB2B0-5C04-EF6F-1A80-DD8B89255F44}" v="1513" dt="2024-11-18T04:36:29.369"/>
    <p1510:client id="{DCA72D9C-2D14-2C34-7E53-BA51C8CE5017}" v="88" dt="2024-11-19T18:14:47.199"/>
  </p1510:revLst>
</p1510:revInfo>
</file>

<file path=ppt/tableStyles.xml><?xml version="1.0" encoding="utf-8"?>
<a:tblStyleLst xmlns:a="http://schemas.openxmlformats.org/drawingml/2006/main" def="{34670D76-89A7-4FF1-9E68-ACBD1D1C5B82}">
  <a:tblStyle styleId="{34670D76-89A7-4FF1-9E68-ACBD1D1C5B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648840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2238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3161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4705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5447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7f9262ee2f_0_26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0" name="Google Shape;2050;g7f9262ee2f_0_26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1655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7f9262ee2f_0_26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7f9262ee2f_0_26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602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7f9262ee2f_0_26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7f9262ee2f_0_26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189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56" name="Google Shape;156;p3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173080" y="1572695"/>
            <a:ext cx="6787057" cy="1421077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dirty="0">
                <a:solidFill>
                  <a:schemeClr val="bg1"/>
                </a:solidFill>
                <a:cs typeface="Times New Roman"/>
              </a:rPr>
              <a:t>ÓCULOS META COMO ASSISTENTE PESSOAL DE ACESSIBILIDADE PARA DEFICIENTES VISUAIS 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700" dirty="0">
                <a:solidFill>
                  <a:schemeClr val="tx2"/>
                </a:solidFill>
              </a:rPr>
              <a:t> Sistemas </a:t>
            </a:r>
            <a:r>
              <a:rPr lang="en" sz="1700" dirty="0" err="1">
                <a:solidFill>
                  <a:schemeClr val="tx2"/>
                </a:solidFill>
              </a:rPr>
              <a:t>Computacionais</a:t>
            </a:r>
            <a:r>
              <a:rPr lang="en" sz="1700" dirty="0">
                <a:solidFill>
                  <a:schemeClr val="tx2"/>
                </a:solidFill>
              </a:rPr>
              <a:t> e Segurança</a:t>
            </a:r>
            <a:endParaRPr lang="pt-BR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2" name="Google Shape;172;p39"/>
          <p:cNvCxnSpPr/>
          <p:nvPr/>
        </p:nvCxnSpPr>
        <p:spPr>
          <a:xfrm>
            <a:off x="756624" y="71594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Google Shape;183;p40">
            <a:extLst>
              <a:ext uri="{FF2B5EF4-FFF2-40B4-BE49-F238E27FC236}">
                <a16:creationId xmlns:a16="http://schemas.microsoft.com/office/drawing/2014/main" xmlns="" id="{BE5F2366-41AD-E342-DD86-0E992719E5D0}"/>
              </a:ext>
            </a:extLst>
          </p:cNvPr>
          <p:cNvSpPr txBox="1">
            <a:spLocks/>
          </p:cNvSpPr>
          <p:nvPr/>
        </p:nvSpPr>
        <p:spPr>
          <a:xfrm>
            <a:off x="595560" y="663849"/>
            <a:ext cx="3069820" cy="9258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400" dirty="0">
                <a:solidFill>
                  <a:schemeClr val="bg1"/>
                </a:solidFill>
                <a:latin typeface="Montserrat ExtraBold"/>
              </a:rPr>
              <a:t>EQUIPE</a:t>
            </a:r>
          </a:p>
        </p:txBody>
      </p:sp>
      <p:sp>
        <p:nvSpPr>
          <p:cNvPr id="9" name="Google Shape;184;p40">
            <a:extLst>
              <a:ext uri="{FF2B5EF4-FFF2-40B4-BE49-F238E27FC236}">
                <a16:creationId xmlns:a16="http://schemas.microsoft.com/office/drawing/2014/main" xmlns="" id="{25E039B8-61CB-37E6-E37C-DF0C7208ED49}"/>
              </a:ext>
            </a:extLst>
          </p:cNvPr>
          <p:cNvSpPr txBox="1">
            <a:spLocks/>
          </p:cNvSpPr>
          <p:nvPr/>
        </p:nvSpPr>
        <p:spPr>
          <a:xfrm>
            <a:off x="595561" y="1767848"/>
            <a:ext cx="4687274" cy="21624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solidFill>
                  <a:schemeClr val="bg1"/>
                </a:solidFill>
                <a:latin typeface="Montserrat ExtraBold"/>
                <a:cs typeface="Times New Roman"/>
              </a:rPr>
              <a:t>Heloisa Soares Ferreira RA: 824152581 </a:t>
            </a:r>
            <a:endParaRPr lang="pt-BR">
              <a:solidFill>
                <a:schemeClr val="bg1"/>
              </a:solidFill>
              <a:latin typeface="Montserrat ExtraBold"/>
            </a:endParaRPr>
          </a:p>
          <a:p>
            <a:endParaRPr lang="en" dirty="0">
              <a:solidFill>
                <a:schemeClr val="bg1"/>
              </a:solidFill>
              <a:latin typeface="Montserrat ExtraBold"/>
              <a:cs typeface="Times New Roman"/>
            </a:endParaRPr>
          </a:p>
          <a:p>
            <a:r>
              <a:rPr lang="en" dirty="0">
                <a:solidFill>
                  <a:schemeClr val="bg1"/>
                </a:solidFill>
                <a:latin typeface="Montserrat ExtraBold"/>
                <a:cs typeface="Times New Roman"/>
              </a:rPr>
              <a:t>Kauan Reis </a:t>
            </a:r>
            <a:r>
              <a:rPr lang="en" dirty="0">
                <a:solidFill>
                  <a:schemeClr val="bg1"/>
                </a:solidFill>
                <a:latin typeface="Montserrat ExtraBold"/>
              </a:rPr>
              <a:t>Dos </a:t>
            </a:r>
            <a:r>
              <a:rPr lang="en" dirty="0">
                <a:solidFill>
                  <a:schemeClr val="bg1"/>
                </a:solidFill>
                <a:latin typeface="Montserrat ExtraBold"/>
                <a:cs typeface="Times New Roman"/>
              </a:rPr>
              <a:t>Santos RA: 824124128 </a:t>
            </a:r>
            <a:endParaRPr lang="en" dirty="0">
              <a:solidFill>
                <a:schemeClr val="bg1"/>
              </a:solidFill>
              <a:latin typeface="Montserrat ExtraBold"/>
            </a:endParaRPr>
          </a:p>
          <a:p>
            <a:endParaRPr lang="en" dirty="0">
              <a:solidFill>
                <a:schemeClr val="bg1"/>
              </a:solidFill>
              <a:latin typeface="Montserrat ExtraBold"/>
              <a:cs typeface="Times New Roman"/>
            </a:endParaRPr>
          </a:p>
          <a:p>
            <a:r>
              <a:rPr lang="en" dirty="0">
                <a:solidFill>
                  <a:schemeClr val="bg1"/>
                </a:solidFill>
                <a:latin typeface="Montserrat ExtraBold"/>
                <a:cs typeface="Times New Roman"/>
              </a:rPr>
              <a:t>João Vitor </a:t>
            </a:r>
            <a:r>
              <a:rPr lang="en" dirty="0">
                <a:solidFill>
                  <a:schemeClr val="bg1"/>
                </a:solidFill>
                <a:latin typeface="Montserrat ExtraBold"/>
              </a:rPr>
              <a:t>Cordeiro Lopes </a:t>
            </a:r>
            <a:r>
              <a:rPr lang="en" dirty="0">
                <a:solidFill>
                  <a:schemeClr val="bg1"/>
                </a:solidFill>
                <a:latin typeface="Montserrat ExtraBold"/>
                <a:cs typeface="Times New Roman"/>
              </a:rPr>
              <a:t>RA: 82429891 </a:t>
            </a:r>
            <a:endParaRPr lang="en" dirty="0">
              <a:solidFill>
                <a:schemeClr val="bg1"/>
              </a:solidFill>
              <a:latin typeface="Montserrat ExtraBold"/>
            </a:endParaRPr>
          </a:p>
          <a:p>
            <a:endParaRPr lang="en" dirty="0">
              <a:solidFill>
                <a:schemeClr val="bg1"/>
              </a:solidFill>
              <a:latin typeface="Montserrat ExtraBold"/>
              <a:cs typeface="Times New Roman"/>
            </a:endParaRPr>
          </a:p>
          <a:p>
            <a:r>
              <a:rPr lang="en" dirty="0">
                <a:solidFill>
                  <a:schemeClr val="bg1"/>
                </a:solidFill>
                <a:latin typeface="Montserrat ExtraBold"/>
                <a:cs typeface="Times New Roman"/>
              </a:rPr>
              <a:t>Barbara Tavares </a:t>
            </a:r>
            <a:r>
              <a:rPr lang="en" err="1">
                <a:solidFill>
                  <a:schemeClr val="bg1"/>
                </a:solidFill>
                <a:latin typeface="Montserrat ExtraBold"/>
                <a:cs typeface="Times New Roman"/>
              </a:rPr>
              <a:t>Tracanella</a:t>
            </a:r>
            <a:r>
              <a:rPr lang="en" dirty="0">
                <a:solidFill>
                  <a:schemeClr val="bg1"/>
                </a:solidFill>
                <a:latin typeface="Montserrat ExtraBold"/>
                <a:cs typeface="Times New Roman"/>
              </a:rPr>
              <a:t> RA: 824124152 </a:t>
            </a:r>
            <a:endParaRPr lang="en" dirty="0">
              <a:solidFill>
                <a:schemeClr val="bg1"/>
              </a:solidFill>
              <a:latin typeface="Montserrat ExtraBold"/>
            </a:endParaRPr>
          </a:p>
          <a:p>
            <a:endParaRPr lang="en" dirty="0">
              <a:solidFill>
                <a:schemeClr val="bg1"/>
              </a:solidFill>
              <a:latin typeface="Montserrat ExtraBold"/>
              <a:cs typeface="Times New Roman"/>
            </a:endParaRPr>
          </a:p>
          <a:p>
            <a:r>
              <a:rPr lang="en" dirty="0">
                <a:solidFill>
                  <a:schemeClr val="bg1"/>
                </a:solidFill>
                <a:latin typeface="Montserrat ExtraBold"/>
                <a:cs typeface="Times New Roman"/>
              </a:rPr>
              <a:t>Thiago Amaral </a:t>
            </a:r>
            <a:r>
              <a:rPr lang="en" dirty="0">
                <a:solidFill>
                  <a:schemeClr val="bg1"/>
                </a:solidFill>
                <a:latin typeface="Montserrat ExtraBold"/>
              </a:rPr>
              <a:t>RA</a:t>
            </a:r>
            <a:r>
              <a:rPr lang="en" dirty="0">
                <a:solidFill>
                  <a:schemeClr val="bg1"/>
                </a:solidFill>
                <a:latin typeface="Montserrat ExtraBold"/>
                <a:cs typeface="Times New Roman"/>
              </a:rPr>
              <a:t>: 822151695 </a:t>
            </a:r>
            <a:endParaRPr lang="en" dirty="0">
              <a:solidFill>
                <a:schemeClr val="bg1"/>
              </a:solidFill>
              <a:latin typeface="Montserrat ExtraBold"/>
            </a:endParaRPr>
          </a:p>
        </p:txBody>
      </p:sp>
      <p:cxnSp>
        <p:nvCxnSpPr>
          <p:cNvPr id="18" name="Google Shape;172;p39">
            <a:extLst>
              <a:ext uri="{FF2B5EF4-FFF2-40B4-BE49-F238E27FC236}">
                <a16:creationId xmlns:a16="http://schemas.microsoft.com/office/drawing/2014/main" xmlns="" id="{EC202444-D271-527B-B35A-D37943547002}"/>
              </a:ext>
            </a:extLst>
          </p:cNvPr>
          <p:cNvCxnSpPr>
            <a:cxnSpLocks/>
          </p:cNvCxnSpPr>
          <p:nvPr/>
        </p:nvCxnSpPr>
        <p:spPr>
          <a:xfrm>
            <a:off x="756624" y="1578588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AB3E3AD2-CB99-1E8D-2F2C-B7AB24A6B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97016"/>
            <a:ext cx="8520600" cy="572700"/>
          </a:xfrm>
        </p:spPr>
        <p:txBody>
          <a:bodyPr wrap="square" anchor="ctr">
            <a:normAutofit/>
          </a:bodyPr>
          <a:lstStyle/>
          <a:p>
            <a:r>
              <a:rPr lang="pt-BR" dirty="0"/>
              <a:t>INTRODUÇÃO</a:t>
            </a: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4294967295"/>
          </p:nvPr>
        </p:nvSpPr>
        <p:spPr>
          <a:xfrm>
            <a:off x="-265485" y="773180"/>
            <a:ext cx="5649412" cy="4169984"/>
          </a:xfrm>
        </p:spPr>
        <p:txBody>
          <a:bodyPr spcFirstLastPara="1" lIns="91425" tIns="91425" rIns="91425" bIns="91425" anchor="t" anchorCtr="0">
            <a:normAutofit lnSpcReduction="10000"/>
          </a:bodyPr>
          <a:lstStyle/>
          <a:p>
            <a:pPr>
              <a:buNone/>
            </a:pPr>
            <a:r>
              <a:rPr lang="en-US" sz="1400" dirty="0">
                <a:solidFill>
                  <a:schemeClr val="bg1"/>
                </a:solidFill>
              </a:rPr>
              <a:t>        </a:t>
            </a:r>
            <a:r>
              <a:rPr lang="en-US" sz="1400" dirty="0">
                <a:solidFill>
                  <a:schemeClr val="bg1"/>
                </a:solidFill>
                <a:latin typeface="Montserrat ExtraBold"/>
              </a:rPr>
              <a:t>A </a:t>
            </a:r>
            <a:r>
              <a:rPr lang="en-US" sz="1400" err="1">
                <a:solidFill>
                  <a:schemeClr val="bg1"/>
                </a:solidFill>
                <a:latin typeface="Montserrat ExtraBold"/>
              </a:rPr>
              <a:t>iniciativa</a:t>
            </a:r>
            <a:r>
              <a:rPr lang="en-US" sz="1400" dirty="0">
                <a:solidFill>
                  <a:schemeClr val="bg1"/>
                </a:solidFill>
                <a:latin typeface="Montserrat ExtraBold"/>
              </a:rPr>
              <a:t> do </a:t>
            </a:r>
            <a:r>
              <a:rPr lang="en-US" sz="1400" err="1">
                <a:solidFill>
                  <a:schemeClr val="bg1"/>
                </a:solidFill>
                <a:latin typeface="Montserrat ExtraBold"/>
              </a:rPr>
              <a:t>projeto</a:t>
            </a:r>
            <a:r>
              <a:rPr lang="en-US" sz="1400" dirty="0">
                <a:solidFill>
                  <a:schemeClr val="bg1"/>
                </a:solidFill>
                <a:latin typeface="Montserrat ExtraBold"/>
              </a:rPr>
              <a:t> surge </a:t>
            </a:r>
            <a:r>
              <a:rPr lang="en-US" sz="1400" err="1">
                <a:solidFill>
                  <a:schemeClr val="bg1"/>
                </a:solidFill>
                <a:latin typeface="Montserrat ExtraBold"/>
              </a:rPr>
              <a:t>em</a:t>
            </a:r>
            <a:r>
              <a:rPr lang="en-US" sz="1400" dirty="0">
                <a:solidFill>
                  <a:schemeClr val="bg1"/>
                </a:solidFill>
                <a:latin typeface="Montserrat ExtraBold"/>
              </a:rPr>
              <a:t> </a:t>
            </a:r>
            <a:r>
              <a:rPr lang="en-US" sz="1400" err="1">
                <a:solidFill>
                  <a:schemeClr val="bg1"/>
                </a:solidFill>
                <a:latin typeface="Montserrat ExtraBold"/>
              </a:rPr>
              <a:t>resposta</a:t>
            </a:r>
            <a:r>
              <a:rPr lang="en-US" sz="1400" dirty="0">
                <a:solidFill>
                  <a:schemeClr val="bg1"/>
                </a:solidFill>
                <a:latin typeface="Montserrat ExtraBold"/>
              </a:rPr>
              <a:t> a um </a:t>
            </a:r>
            <a:r>
              <a:rPr lang="en-US" sz="1400" err="1">
                <a:solidFill>
                  <a:schemeClr val="bg1"/>
                </a:solidFill>
                <a:latin typeface="Montserrat ExtraBold"/>
              </a:rPr>
              <a:t>desafio</a:t>
            </a:r>
            <a:r>
              <a:rPr lang="en-US" sz="1400" dirty="0">
                <a:solidFill>
                  <a:schemeClr val="bg1"/>
                </a:solidFill>
                <a:latin typeface="Montserrat ExtraBold"/>
              </a:rPr>
              <a:t> </a:t>
            </a:r>
            <a:r>
              <a:rPr lang="en-US" sz="1400" err="1">
                <a:solidFill>
                  <a:schemeClr val="bg1"/>
                </a:solidFill>
                <a:latin typeface="Montserrat ExtraBold"/>
              </a:rPr>
              <a:t>significativo</a:t>
            </a:r>
            <a:r>
              <a:rPr lang="en-US" sz="1400" dirty="0">
                <a:solidFill>
                  <a:schemeClr val="bg1"/>
                </a:solidFill>
                <a:latin typeface="Montserrat ExtraBold"/>
              </a:rPr>
              <a:t>: a </a:t>
            </a:r>
            <a:r>
              <a:rPr lang="en-US" sz="1400" err="1">
                <a:solidFill>
                  <a:schemeClr val="bg1"/>
                </a:solidFill>
                <a:latin typeface="Montserrat ExtraBold"/>
              </a:rPr>
              <a:t>cidade</a:t>
            </a:r>
            <a:r>
              <a:rPr lang="en-US" sz="1400" dirty="0">
                <a:solidFill>
                  <a:schemeClr val="bg1"/>
                </a:solidFill>
                <a:latin typeface="Montserrat ExtraBold"/>
              </a:rPr>
              <a:t> de São Paulo </a:t>
            </a:r>
            <a:r>
              <a:rPr lang="en-US" sz="1400" err="1">
                <a:solidFill>
                  <a:schemeClr val="bg1"/>
                </a:solidFill>
                <a:latin typeface="Montserrat ExtraBold"/>
              </a:rPr>
              <a:t>abriga</a:t>
            </a:r>
            <a:r>
              <a:rPr lang="en-US" sz="1400" dirty="0">
                <a:solidFill>
                  <a:schemeClr val="bg1"/>
                </a:solidFill>
                <a:latin typeface="Montserrat ExtraBold"/>
              </a:rPr>
              <a:t> </a:t>
            </a:r>
            <a:r>
              <a:rPr lang="en-US" sz="1400" err="1">
                <a:solidFill>
                  <a:schemeClr val="bg1"/>
                </a:solidFill>
                <a:latin typeface="Montserrat ExtraBold"/>
              </a:rPr>
              <a:t>cerca</a:t>
            </a:r>
            <a:r>
              <a:rPr lang="en-US" sz="1400" dirty="0">
                <a:solidFill>
                  <a:schemeClr val="bg1"/>
                </a:solidFill>
                <a:latin typeface="Montserrat ExtraBold"/>
              </a:rPr>
              <a:t> de 3,6 </a:t>
            </a:r>
            <a:r>
              <a:rPr lang="en-US" sz="1400" err="1">
                <a:solidFill>
                  <a:schemeClr val="bg1"/>
                </a:solidFill>
                <a:latin typeface="Montserrat ExtraBold"/>
              </a:rPr>
              <a:t>milhões</a:t>
            </a:r>
            <a:r>
              <a:rPr lang="en-US" sz="1400" dirty="0">
                <a:solidFill>
                  <a:schemeClr val="bg1"/>
                </a:solidFill>
                <a:latin typeface="Montserrat ExtraBold"/>
              </a:rPr>
              <a:t> de </a:t>
            </a:r>
            <a:r>
              <a:rPr lang="en-US" sz="1400" err="1">
                <a:solidFill>
                  <a:schemeClr val="bg1"/>
                </a:solidFill>
                <a:latin typeface="Montserrat ExtraBold"/>
              </a:rPr>
              <a:t>pessoas</a:t>
            </a:r>
            <a:r>
              <a:rPr lang="en-US" sz="1400" dirty="0">
                <a:solidFill>
                  <a:schemeClr val="bg1"/>
                </a:solidFill>
                <a:latin typeface="Montserrat ExtraBold"/>
              </a:rPr>
              <a:t> com </a:t>
            </a:r>
            <a:r>
              <a:rPr lang="en-US" sz="1400" err="1">
                <a:solidFill>
                  <a:schemeClr val="bg1"/>
                </a:solidFill>
                <a:latin typeface="Montserrat ExtraBold"/>
              </a:rPr>
              <a:t>algum</a:t>
            </a:r>
            <a:r>
              <a:rPr lang="en-US" sz="1400" dirty="0">
                <a:solidFill>
                  <a:schemeClr val="bg1"/>
                </a:solidFill>
                <a:latin typeface="Montserrat ExtraBold"/>
              </a:rPr>
              <a:t> </a:t>
            </a:r>
            <a:r>
              <a:rPr lang="en-US" sz="1400" err="1">
                <a:solidFill>
                  <a:schemeClr val="bg1"/>
                </a:solidFill>
                <a:latin typeface="Montserrat ExtraBold"/>
              </a:rPr>
              <a:t>grau</a:t>
            </a:r>
            <a:r>
              <a:rPr lang="en-US" sz="1400" dirty="0">
                <a:solidFill>
                  <a:schemeClr val="bg1"/>
                </a:solidFill>
                <a:latin typeface="Montserrat ExtraBold"/>
              </a:rPr>
              <a:t> de </a:t>
            </a:r>
            <a:r>
              <a:rPr lang="en-US" sz="1400" err="1">
                <a:solidFill>
                  <a:schemeClr val="bg1"/>
                </a:solidFill>
                <a:latin typeface="Montserrat ExtraBold"/>
              </a:rPr>
              <a:t>deficiência</a:t>
            </a:r>
            <a:r>
              <a:rPr lang="en-US" sz="1400" dirty="0">
                <a:solidFill>
                  <a:schemeClr val="bg1"/>
                </a:solidFill>
                <a:latin typeface="Montserrat ExtraBold"/>
              </a:rPr>
              <a:t> visual, </a:t>
            </a:r>
            <a:r>
              <a:rPr lang="en-US" sz="1400" err="1">
                <a:solidFill>
                  <a:schemeClr val="bg1"/>
                </a:solidFill>
                <a:latin typeface="Montserrat ExtraBold"/>
              </a:rPr>
              <a:t>segundo</a:t>
            </a:r>
            <a:r>
              <a:rPr lang="en-US" sz="1400" dirty="0">
                <a:solidFill>
                  <a:schemeClr val="bg1"/>
                </a:solidFill>
                <a:latin typeface="Montserrat ExtraBold"/>
              </a:rPr>
              <a:t> dados do SEADE (2024). </a:t>
            </a:r>
            <a:endParaRPr lang="pt-BR">
              <a:solidFill>
                <a:schemeClr val="bg1"/>
              </a:solidFill>
              <a:latin typeface="Montserrat ExtraBold"/>
            </a:endParaRPr>
          </a:p>
          <a:p>
            <a:pPr>
              <a:buNone/>
            </a:pPr>
            <a:endParaRPr lang="en-US" sz="1400" dirty="0">
              <a:solidFill>
                <a:schemeClr val="bg1"/>
              </a:solidFill>
              <a:latin typeface="Montserrat ExtraBold"/>
            </a:endParaRPr>
          </a:p>
          <a:p>
            <a:pPr>
              <a:buNone/>
            </a:pPr>
            <a:r>
              <a:rPr lang="en-US" sz="1400" dirty="0">
                <a:solidFill>
                  <a:schemeClr val="bg1"/>
                </a:solidFill>
                <a:latin typeface="Montserrat ExtraBold"/>
              </a:rPr>
              <a:t>       Apesar dos </a:t>
            </a:r>
            <a:r>
              <a:rPr lang="en-US" sz="1400" dirty="0" err="1">
                <a:solidFill>
                  <a:schemeClr val="bg1"/>
                </a:solidFill>
                <a:latin typeface="Montserrat ExtraBold"/>
              </a:rPr>
              <a:t>avanços</a:t>
            </a:r>
            <a:r>
              <a:rPr lang="en-US" sz="1400" dirty="0">
                <a:solidFill>
                  <a:schemeClr val="bg1"/>
                </a:solidFill>
                <a:latin typeface="Montserrat ExtraBold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 ExtraBold"/>
              </a:rPr>
              <a:t>tecnológicos</a:t>
            </a:r>
            <a:r>
              <a:rPr lang="en-US" sz="1400" dirty="0">
                <a:solidFill>
                  <a:schemeClr val="bg1"/>
                </a:solidFill>
                <a:latin typeface="Montserrat ExtraBold"/>
              </a:rPr>
              <a:t>, o </a:t>
            </a:r>
            <a:r>
              <a:rPr lang="en-US" sz="1400" dirty="0" err="1">
                <a:solidFill>
                  <a:schemeClr val="bg1"/>
                </a:solidFill>
                <a:latin typeface="Montserrat ExtraBold"/>
              </a:rPr>
              <a:t>acesso</a:t>
            </a:r>
            <a:r>
              <a:rPr lang="en-US" sz="1400" dirty="0">
                <a:solidFill>
                  <a:schemeClr val="bg1"/>
                </a:solidFill>
                <a:latin typeface="Montserrat ExtraBold"/>
              </a:rPr>
              <a:t> a </a:t>
            </a:r>
            <a:r>
              <a:rPr lang="en-US" sz="1400" dirty="0" err="1">
                <a:solidFill>
                  <a:schemeClr val="bg1"/>
                </a:solidFill>
                <a:latin typeface="Montserrat ExtraBold"/>
              </a:rPr>
              <a:t>dispositivos</a:t>
            </a:r>
            <a:r>
              <a:rPr lang="en-US" sz="1400" dirty="0">
                <a:solidFill>
                  <a:schemeClr val="bg1"/>
                </a:solidFill>
                <a:latin typeface="Montserrat ExtraBold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 ExtraBold"/>
              </a:rPr>
              <a:t>assistivos</a:t>
            </a:r>
            <a:r>
              <a:rPr lang="en-US" sz="1400" dirty="0">
                <a:solidFill>
                  <a:schemeClr val="bg1"/>
                </a:solidFill>
                <a:latin typeface="Montserrat ExtraBold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 ExtraBold"/>
              </a:rPr>
              <a:t>ainda</a:t>
            </a:r>
            <a:r>
              <a:rPr lang="en-US" sz="1400" dirty="0">
                <a:solidFill>
                  <a:schemeClr val="bg1"/>
                </a:solidFill>
                <a:latin typeface="Montserrat ExtraBold"/>
              </a:rPr>
              <a:t> é </a:t>
            </a:r>
            <a:r>
              <a:rPr lang="en-US" sz="1400" dirty="0" err="1">
                <a:solidFill>
                  <a:schemeClr val="bg1"/>
                </a:solidFill>
                <a:latin typeface="Montserrat ExtraBold"/>
              </a:rPr>
              <a:t>limitado</a:t>
            </a:r>
            <a:r>
              <a:rPr lang="en-US" sz="1400" dirty="0">
                <a:solidFill>
                  <a:schemeClr val="bg1"/>
                </a:solidFill>
                <a:latin typeface="Montserrat ExtraBold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 ExtraBold"/>
              </a:rPr>
              <a:t>por</a:t>
            </a:r>
            <a:r>
              <a:rPr lang="en-US" sz="1400" dirty="0">
                <a:solidFill>
                  <a:schemeClr val="bg1"/>
                </a:solidFill>
                <a:latin typeface="Montserrat ExtraBold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 ExtraBold"/>
              </a:rPr>
              <a:t>barreiras</a:t>
            </a:r>
            <a:r>
              <a:rPr lang="en-US" sz="1400" dirty="0">
                <a:solidFill>
                  <a:schemeClr val="bg1"/>
                </a:solidFill>
                <a:latin typeface="Montserrat ExtraBold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 ExtraBold"/>
              </a:rPr>
              <a:t>financeiras</a:t>
            </a:r>
            <a:r>
              <a:rPr lang="en-US" sz="1400" dirty="0">
                <a:solidFill>
                  <a:schemeClr val="bg1"/>
                </a:solidFill>
                <a:latin typeface="Montserrat ExtraBold"/>
              </a:rPr>
              <a:t> e a </a:t>
            </a:r>
            <a:r>
              <a:rPr lang="en-US" sz="1400" dirty="0" err="1">
                <a:solidFill>
                  <a:schemeClr val="bg1"/>
                </a:solidFill>
                <a:latin typeface="Montserrat ExtraBold"/>
              </a:rPr>
              <a:t>ausência</a:t>
            </a:r>
            <a:r>
              <a:rPr lang="en-US" sz="1400" dirty="0">
                <a:solidFill>
                  <a:schemeClr val="bg1"/>
                </a:solidFill>
                <a:latin typeface="Montserrat ExtraBold"/>
              </a:rPr>
              <a:t> de </a:t>
            </a:r>
            <a:r>
              <a:rPr lang="en-US" sz="1400" dirty="0" err="1">
                <a:solidFill>
                  <a:schemeClr val="bg1"/>
                </a:solidFill>
                <a:latin typeface="Montserrat ExtraBold"/>
              </a:rPr>
              <a:t>políticas</a:t>
            </a:r>
            <a:r>
              <a:rPr lang="en-US" sz="1400" dirty="0">
                <a:solidFill>
                  <a:schemeClr val="bg1"/>
                </a:solidFill>
                <a:latin typeface="Montserrat ExtraBold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 ExtraBold"/>
              </a:rPr>
              <a:t>públicas</a:t>
            </a:r>
            <a:r>
              <a:rPr lang="en-US" sz="1400" dirty="0">
                <a:solidFill>
                  <a:schemeClr val="bg1"/>
                </a:solidFill>
                <a:latin typeface="Montserrat ExtraBold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 ExtraBold"/>
              </a:rPr>
              <a:t>eficazes</a:t>
            </a:r>
            <a:r>
              <a:rPr lang="en-US" sz="1400" dirty="0">
                <a:solidFill>
                  <a:schemeClr val="bg1"/>
                </a:solidFill>
                <a:latin typeface="Montserrat ExtraBold"/>
              </a:rPr>
              <a:t>. </a:t>
            </a:r>
            <a:endParaRPr lang="pt-BR">
              <a:solidFill>
                <a:schemeClr val="bg1"/>
              </a:solidFill>
              <a:latin typeface="Montserrat ExtraBold"/>
            </a:endParaRPr>
          </a:p>
          <a:p>
            <a:pPr>
              <a:buNone/>
            </a:pPr>
            <a:endParaRPr lang="en-US" sz="1400" dirty="0">
              <a:solidFill>
                <a:schemeClr val="bg1"/>
              </a:solidFill>
              <a:latin typeface="Montserrat ExtraBold"/>
            </a:endParaRPr>
          </a:p>
          <a:p>
            <a:pPr>
              <a:buNone/>
            </a:pPr>
            <a:r>
              <a:rPr lang="en-US" sz="1400" dirty="0">
                <a:solidFill>
                  <a:schemeClr val="bg1"/>
                </a:solidFill>
                <a:latin typeface="Montserrat ExtraBold"/>
              </a:rPr>
              <a:t>       O </a:t>
            </a:r>
            <a:r>
              <a:rPr lang="en-US" sz="1400" dirty="0" err="1">
                <a:solidFill>
                  <a:schemeClr val="bg1"/>
                </a:solidFill>
                <a:latin typeface="Montserrat ExtraBold"/>
              </a:rPr>
              <a:t>Óculos</a:t>
            </a:r>
            <a:r>
              <a:rPr lang="en-US" sz="1400" dirty="0">
                <a:solidFill>
                  <a:schemeClr val="bg1"/>
                </a:solidFill>
                <a:latin typeface="Montserrat ExtraBold"/>
              </a:rPr>
              <a:t> Meta é </a:t>
            </a:r>
            <a:r>
              <a:rPr lang="en-US" sz="1400" dirty="0" err="1">
                <a:solidFill>
                  <a:schemeClr val="bg1"/>
                </a:solidFill>
                <a:latin typeface="Montserrat ExtraBold"/>
              </a:rPr>
              <a:t>desenvolvido</a:t>
            </a:r>
            <a:r>
              <a:rPr lang="en-US" sz="1400" dirty="0">
                <a:solidFill>
                  <a:schemeClr val="bg1"/>
                </a:solidFill>
                <a:latin typeface="Montserrat ExtraBold"/>
              </a:rPr>
              <a:t> com base </a:t>
            </a:r>
            <a:r>
              <a:rPr lang="en-US" sz="1400" dirty="0" err="1">
                <a:solidFill>
                  <a:schemeClr val="bg1"/>
                </a:solidFill>
                <a:latin typeface="Montserrat ExtraBold"/>
              </a:rPr>
              <a:t>nos</a:t>
            </a:r>
            <a:r>
              <a:rPr lang="en-US" sz="1400" dirty="0">
                <a:solidFill>
                  <a:schemeClr val="bg1"/>
                </a:solidFill>
                <a:latin typeface="Montserrat ExtraBold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 ExtraBold"/>
              </a:rPr>
              <a:t>conceitos</a:t>
            </a:r>
            <a:r>
              <a:rPr lang="en-US" sz="1400" dirty="0">
                <a:solidFill>
                  <a:schemeClr val="bg1"/>
                </a:solidFill>
                <a:latin typeface="Montserrat ExtraBold"/>
              </a:rPr>
              <a:t> de Internet das </a:t>
            </a:r>
            <a:r>
              <a:rPr lang="en-US" sz="1400" dirty="0" err="1">
                <a:solidFill>
                  <a:schemeClr val="bg1"/>
                </a:solidFill>
                <a:latin typeface="Montserrat ExtraBold"/>
              </a:rPr>
              <a:t>Coisas</a:t>
            </a:r>
            <a:r>
              <a:rPr lang="en-US" sz="1400" dirty="0">
                <a:solidFill>
                  <a:schemeClr val="bg1"/>
                </a:solidFill>
                <a:latin typeface="Montserrat ExtraBold"/>
              </a:rPr>
              <a:t> (IoT), o </a:t>
            </a:r>
            <a:r>
              <a:rPr lang="en-US" sz="1400" dirty="0" err="1">
                <a:solidFill>
                  <a:schemeClr val="bg1"/>
                </a:solidFill>
                <a:latin typeface="Montserrat ExtraBold"/>
              </a:rPr>
              <a:t>dispositivo</a:t>
            </a:r>
            <a:r>
              <a:rPr lang="en-US" sz="1400" dirty="0">
                <a:solidFill>
                  <a:schemeClr val="bg1"/>
                </a:solidFill>
                <a:latin typeface="Montserrat ExtraBold"/>
              </a:rPr>
              <a:t> atua </a:t>
            </a:r>
            <a:r>
              <a:rPr lang="en-US" sz="1400" dirty="0" err="1">
                <a:solidFill>
                  <a:schemeClr val="bg1"/>
                </a:solidFill>
                <a:latin typeface="Montserrat ExtraBold"/>
              </a:rPr>
              <a:t>como</a:t>
            </a:r>
            <a:r>
              <a:rPr lang="en-US" sz="1400" dirty="0">
                <a:solidFill>
                  <a:schemeClr val="bg1"/>
                </a:solidFill>
                <a:latin typeface="Montserrat ExtraBold"/>
              </a:rPr>
              <a:t> um </a:t>
            </a:r>
            <a:r>
              <a:rPr lang="en-US" sz="1400" dirty="0" err="1">
                <a:solidFill>
                  <a:schemeClr val="bg1"/>
                </a:solidFill>
                <a:latin typeface="Montserrat ExtraBold"/>
              </a:rPr>
              <a:t>assistente</a:t>
            </a:r>
            <a:r>
              <a:rPr lang="en-US" sz="1400" dirty="0">
                <a:solidFill>
                  <a:schemeClr val="bg1"/>
                </a:solidFill>
                <a:latin typeface="Montserrat ExtraBold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 ExtraBold"/>
              </a:rPr>
              <a:t>pessoal</a:t>
            </a:r>
            <a:r>
              <a:rPr lang="en-US" sz="1400" dirty="0">
                <a:solidFill>
                  <a:schemeClr val="bg1"/>
                </a:solidFill>
                <a:latin typeface="Montserrat ExtraBold"/>
              </a:rPr>
              <a:t> para </a:t>
            </a:r>
            <a:r>
              <a:rPr lang="en-US" sz="1400" dirty="0" err="1">
                <a:solidFill>
                  <a:schemeClr val="bg1"/>
                </a:solidFill>
                <a:latin typeface="Montserrat ExtraBold"/>
              </a:rPr>
              <a:t>pessoas</a:t>
            </a:r>
            <a:r>
              <a:rPr lang="en-US" sz="1400" dirty="0">
                <a:solidFill>
                  <a:schemeClr val="bg1"/>
                </a:solidFill>
                <a:latin typeface="Montserrat ExtraBold"/>
              </a:rPr>
              <a:t> com </a:t>
            </a:r>
            <a:r>
              <a:rPr lang="en-US" sz="1400" dirty="0" err="1">
                <a:solidFill>
                  <a:schemeClr val="bg1"/>
                </a:solidFill>
                <a:latin typeface="Montserrat ExtraBold"/>
              </a:rPr>
              <a:t>deficiência</a:t>
            </a:r>
            <a:r>
              <a:rPr lang="en-US" sz="1400" dirty="0">
                <a:solidFill>
                  <a:schemeClr val="bg1"/>
                </a:solidFill>
                <a:latin typeface="Montserrat ExtraBold"/>
              </a:rPr>
              <a:t> visual, </a:t>
            </a:r>
            <a:r>
              <a:rPr lang="en-US" sz="1400" dirty="0" err="1">
                <a:solidFill>
                  <a:schemeClr val="bg1"/>
                </a:solidFill>
                <a:latin typeface="Montserrat ExtraBold"/>
              </a:rPr>
              <a:t>promovendo</a:t>
            </a:r>
            <a:r>
              <a:rPr lang="en-US" sz="1400" dirty="0">
                <a:solidFill>
                  <a:schemeClr val="bg1"/>
                </a:solidFill>
                <a:latin typeface="Montserrat ExtraBold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 ExtraBold"/>
              </a:rPr>
              <a:t>maior</a:t>
            </a:r>
            <a:r>
              <a:rPr lang="en-US" sz="1400" dirty="0">
                <a:solidFill>
                  <a:schemeClr val="bg1"/>
                </a:solidFill>
                <a:latin typeface="Montserrat ExtraBold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 ExtraBold"/>
              </a:rPr>
              <a:t>autonomia</a:t>
            </a:r>
            <a:r>
              <a:rPr lang="en-US" sz="1400" dirty="0">
                <a:solidFill>
                  <a:schemeClr val="bg1"/>
                </a:solidFill>
                <a:latin typeface="Montserrat ExtraBold"/>
              </a:rPr>
              <a:t> e </a:t>
            </a:r>
            <a:r>
              <a:rPr lang="en-US" sz="1400" dirty="0" err="1">
                <a:solidFill>
                  <a:schemeClr val="bg1"/>
                </a:solidFill>
                <a:latin typeface="Montserrat ExtraBold"/>
              </a:rPr>
              <a:t>segurança</a:t>
            </a:r>
            <a:r>
              <a:rPr lang="en-US" sz="1400" dirty="0">
                <a:solidFill>
                  <a:schemeClr val="bg1"/>
                </a:solidFill>
                <a:latin typeface="Montserrat ExtraBold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 ExtraBold"/>
              </a:rPr>
              <a:t>em</a:t>
            </a:r>
            <a:r>
              <a:rPr lang="en-US" sz="1400" dirty="0">
                <a:solidFill>
                  <a:schemeClr val="bg1"/>
                </a:solidFill>
                <a:latin typeface="Montserrat ExtraBold"/>
              </a:rPr>
              <a:t> ambientes </a:t>
            </a:r>
            <a:r>
              <a:rPr lang="en-US" sz="1400" dirty="0" err="1">
                <a:solidFill>
                  <a:schemeClr val="bg1"/>
                </a:solidFill>
                <a:latin typeface="Montserrat ExtraBold"/>
              </a:rPr>
              <a:t>urbanos</a:t>
            </a:r>
            <a:r>
              <a:rPr lang="en-US" sz="1400" dirty="0">
                <a:solidFill>
                  <a:schemeClr val="bg1"/>
                </a:solidFill>
                <a:latin typeface="Montserrat ExtraBold"/>
              </a:rPr>
              <a:t>.  </a:t>
            </a:r>
            <a:endParaRPr lang="pt-BR">
              <a:solidFill>
                <a:schemeClr val="bg1"/>
              </a:solidFill>
              <a:latin typeface="Montserrat ExtraBold"/>
            </a:endParaRPr>
          </a:p>
          <a:p>
            <a:pPr>
              <a:buNone/>
            </a:pPr>
            <a:endParaRPr lang="en-US" sz="1400" dirty="0">
              <a:solidFill>
                <a:schemeClr val="bg1"/>
              </a:solidFill>
              <a:latin typeface="Montserrat ExtraBold"/>
            </a:endParaRPr>
          </a:p>
          <a:p>
            <a:pPr>
              <a:buNone/>
            </a:pPr>
            <a:r>
              <a:rPr lang="en-US" sz="1400" dirty="0">
                <a:solidFill>
                  <a:schemeClr val="bg1"/>
                </a:solidFill>
                <a:latin typeface="Montserrat ExtraBold"/>
              </a:rPr>
              <a:t>        Com o </a:t>
            </a:r>
            <a:r>
              <a:rPr lang="en-US" sz="1400" dirty="0" err="1">
                <a:solidFill>
                  <a:schemeClr val="bg1"/>
                </a:solidFill>
                <a:latin typeface="Montserrat ExtraBold"/>
              </a:rPr>
              <a:t>Óculos</a:t>
            </a:r>
            <a:r>
              <a:rPr lang="en-US" sz="1400" dirty="0">
                <a:solidFill>
                  <a:schemeClr val="bg1"/>
                </a:solidFill>
                <a:latin typeface="Montserrat ExtraBold"/>
              </a:rPr>
              <a:t> Meta a </a:t>
            </a:r>
            <a:r>
              <a:rPr lang="en-US" sz="1400" dirty="0" err="1">
                <a:solidFill>
                  <a:schemeClr val="bg1"/>
                </a:solidFill>
                <a:latin typeface="Montserrat ExtraBold"/>
              </a:rPr>
              <a:t>Prefeitura</a:t>
            </a:r>
            <a:r>
              <a:rPr lang="en-US" sz="1400" dirty="0">
                <a:solidFill>
                  <a:schemeClr val="bg1"/>
                </a:solidFill>
                <a:latin typeface="Montserrat ExtraBold"/>
              </a:rPr>
              <a:t> de São Paulo </a:t>
            </a:r>
            <a:r>
              <a:rPr lang="en-US" sz="1400" dirty="0" err="1">
                <a:solidFill>
                  <a:schemeClr val="bg1"/>
                </a:solidFill>
                <a:latin typeface="Montserrat ExtraBold"/>
              </a:rPr>
              <a:t>poderá</a:t>
            </a:r>
            <a:r>
              <a:rPr lang="en-US" sz="1400" dirty="0">
                <a:solidFill>
                  <a:schemeClr val="bg1"/>
                </a:solidFill>
                <a:latin typeface="Montserrat ExtraBold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 ExtraBold"/>
              </a:rPr>
              <a:t>proporcionar</a:t>
            </a:r>
            <a:r>
              <a:rPr lang="en-US" sz="1400" dirty="0">
                <a:solidFill>
                  <a:schemeClr val="bg1"/>
                </a:solidFill>
                <a:latin typeface="Montserrat ExtraBold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 ExtraBold"/>
              </a:rPr>
              <a:t>uma</a:t>
            </a:r>
            <a:r>
              <a:rPr lang="en-US" sz="1400" dirty="0">
                <a:solidFill>
                  <a:schemeClr val="bg1"/>
                </a:solidFill>
                <a:latin typeface="Montserrat ExtraBold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 ExtraBold"/>
              </a:rPr>
              <a:t>transformação</a:t>
            </a:r>
            <a:r>
              <a:rPr lang="en-US" sz="1400" dirty="0">
                <a:solidFill>
                  <a:schemeClr val="bg1"/>
                </a:solidFill>
                <a:latin typeface="Montserrat ExtraBold"/>
              </a:rPr>
              <a:t> no </a:t>
            </a:r>
            <a:r>
              <a:rPr lang="en-US" sz="1400" dirty="0" err="1">
                <a:solidFill>
                  <a:schemeClr val="bg1"/>
                </a:solidFill>
                <a:latin typeface="Montserrat ExtraBold"/>
              </a:rPr>
              <a:t>cenário</a:t>
            </a:r>
            <a:r>
              <a:rPr lang="en-US" sz="1400" dirty="0">
                <a:solidFill>
                  <a:schemeClr val="bg1"/>
                </a:solidFill>
                <a:latin typeface="Montserrat ExtraBold"/>
              </a:rPr>
              <a:t> de </a:t>
            </a:r>
            <a:r>
              <a:rPr lang="en-US" sz="1400" dirty="0" err="1">
                <a:solidFill>
                  <a:schemeClr val="bg1"/>
                </a:solidFill>
                <a:latin typeface="Montserrat ExtraBold"/>
              </a:rPr>
              <a:t>mobilidade</a:t>
            </a:r>
            <a:r>
              <a:rPr lang="en-US" sz="1400" dirty="0">
                <a:solidFill>
                  <a:schemeClr val="bg1"/>
                </a:solidFill>
                <a:latin typeface="Montserrat ExtraBold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 ExtraBold"/>
              </a:rPr>
              <a:t>urbana</a:t>
            </a:r>
            <a:r>
              <a:rPr lang="en-US" sz="1400" dirty="0">
                <a:solidFill>
                  <a:schemeClr val="bg1"/>
                </a:solidFill>
                <a:latin typeface="Montserrat ExtraBold"/>
              </a:rPr>
              <a:t>.</a:t>
            </a:r>
            <a:endParaRPr lang="en-US" dirty="0">
              <a:solidFill>
                <a:schemeClr val="bg1"/>
              </a:solidFill>
              <a:latin typeface="Montserrat ExtraBold"/>
            </a:endParaRPr>
          </a:p>
          <a:p>
            <a:pPr marL="0" indent="0"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b="0" i="0" u="none" strike="noStrike" cap="none">
              <a:solidFill>
                <a:srgbClr val="FFAB40"/>
              </a:solidFill>
            </a:endParaRPr>
          </a:p>
          <a:p>
            <a:pPr marL="0" indent="0">
              <a:spcAft>
                <a:spcPts val="600"/>
              </a:spcAft>
              <a:buClr>
                <a:srgbClr val="000000"/>
              </a:buClr>
              <a:buFont typeface="Montserrat"/>
              <a:buNone/>
            </a:pPr>
            <a:endParaRPr lang="en-US" b="0" i="0" u="none" strike="noStrike" cap="none">
              <a:solidFill>
                <a:schemeClr val="accent1"/>
              </a:solidFill>
            </a:endParaRPr>
          </a:p>
        </p:txBody>
      </p:sp>
      <p:sp>
        <p:nvSpPr>
          <p:cNvPr id="9" name="Círculo Parcial 8">
            <a:extLst>
              <a:ext uri="{FF2B5EF4-FFF2-40B4-BE49-F238E27FC236}">
                <a16:creationId xmlns:a16="http://schemas.microsoft.com/office/drawing/2014/main" xmlns="" id="{373C420B-C01A-8716-429D-08EE5FBD4C91}"/>
              </a:ext>
            </a:extLst>
          </p:cNvPr>
          <p:cNvSpPr/>
          <p:nvPr/>
        </p:nvSpPr>
        <p:spPr>
          <a:xfrm>
            <a:off x="6060872" y="1232858"/>
            <a:ext cx="2130135" cy="1776844"/>
          </a:xfrm>
          <a:prstGeom prst="pi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Google Shape;296;p51">
            <a:extLst>
              <a:ext uri="{FF2B5EF4-FFF2-40B4-BE49-F238E27FC236}">
                <a16:creationId xmlns:a16="http://schemas.microsoft.com/office/drawing/2014/main" xmlns="" id="{C8CC14BC-71F8-082C-8B8C-8499F45B76F2}"/>
              </a:ext>
            </a:extLst>
          </p:cNvPr>
          <p:cNvSpPr/>
          <p:nvPr/>
        </p:nvSpPr>
        <p:spPr>
          <a:xfrm flipH="1" flipV="1">
            <a:off x="7129655" y="1239038"/>
            <a:ext cx="1054196" cy="887435"/>
          </a:xfrm>
          <a:custGeom>
            <a:avLst/>
            <a:gdLst/>
            <a:ahLst/>
            <a:cxnLst/>
            <a:rect l="l" t="t" r="r" b="b"/>
            <a:pathLst>
              <a:path w="9276" h="9343" extrusionOk="0">
                <a:moveTo>
                  <a:pt x="0" y="1"/>
                </a:moveTo>
                <a:cubicBezTo>
                  <a:pt x="465" y="4930"/>
                  <a:pt x="4350" y="8842"/>
                  <a:pt x="9275" y="9343"/>
                </a:cubicBezTo>
                <a:lnTo>
                  <a:pt x="927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304;p51">
            <a:extLst>
              <a:ext uri="{FF2B5EF4-FFF2-40B4-BE49-F238E27FC236}">
                <a16:creationId xmlns:a16="http://schemas.microsoft.com/office/drawing/2014/main" xmlns="" id="{58F25E0E-5CCA-F923-E5F3-55EAF1FF389B}"/>
              </a:ext>
            </a:extLst>
          </p:cNvPr>
          <p:cNvCxnSpPr/>
          <p:nvPr/>
        </p:nvCxnSpPr>
        <p:spPr>
          <a:xfrm flipV="1">
            <a:off x="7911263" y="1622020"/>
            <a:ext cx="547625" cy="21174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299;p51">
            <a:extLst>
              <a:ext uri="{FF2B5EF4-FFF2-40B4-BE49-F238E27FC236}">
                <a16:creationId xmlns:a16="http://schemas.microsoft.com/office/drawing/2014/main" xmlns="" id="{01852999-A1C8-5F5A-03D0-20BD4748129A}"/>
              </a:ext>
            </a:extLst>
          </p:cNvPr>
          <p:cNvSpPr txBox="1">
            <a:spLocks/>
          </p:cNvSpPr>
          <p:nvPr/>
        </p:nvSpPr>
        <p:spPr>
          <a:xfrm>
            <a:off x="5135149" y="2107868"/>
            <a:ext cx="718909" cy="27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Aft>
                <a:spcPts val="1600"/>
              </a:spcAft>
              <a:buFont typeface="Montserrat"/>
              <a:buNone/>
            </a:pPr>
            <a:r>
              <a:rPr lang="en" sz="1200" dirty="0">
                <a:solidFill>
                  <a:schemeClr val="lt1"/>
                </a:solidFill>
                <a:latin typeface="Montserrat ExtraBold"/>
              </a:rPr>
              <a:t>69,2%</a:t>
            </a:r>
          </a:p>
        </p:txBody>
      </p:sp>
      <p:sp>
        <p:nvSpPr>
          <p:cNvPr id="20" name="Google Shape;299;p51">
            <a:extLst>
              <a:ext uri="{FF2B5EF4-FFF2-40B4-BE49-F238E27FC236}">
                <a16:creationId xmlns:a16="http://schemas.microsoft.com/office/drawing/2014/main" xmlns="" id="{2C7C2B2E-71AC-DD57-9C82-7F41E556A0EF}"/>
              </a:ext>
            </a:extLst>
          </p:cNvPr>
          <p:cNvSpPr txBox="1">
            <a:spLocks/>
          </p:cNvSpPr>
          <p:nvPr/>
        </p:nvSpPr>
        <p:spPr>
          <a:xfrm>
            <a:off x="8348685" y="1427361"/>
            <a:ext cx="718909" cy="27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Aft>
                <a:spcPts val="1600"/>
              </a:spcAft>
              <a:buFont typeface="Montserrat"/>
              <a:buNone/>
            </a:pPr>
            <a:r>
              <a:rPr lang="en" sz="1200" dirty="0">
                <a:solidFill>
                  <a:schemeClr val="lt1"/>
                </a:solidFill>
                <a:latin typeface="Montserrat ExtraBold"/>
              </a:rPr>
              <a:t>30,8%</a:t>
            </a:r>
          </a:p>
        </p:txBody>
      </p:sp>
      <p:sp>
        <p:nvSpPr>
          <p:cNvPr id="22" name="Google Shape;311;p51">
            <a:extLst>
              <a:ext uri="{FF2B5EF4-FFF2-40B4-BE49-F238E27FC236}">
                <a16:creationId xmlns:a16="http://schemas.microsoft.com/office/drawing/2014/main" xmlns="" id="{CABEB9E6-0DDD-153D-7743-B64CE7E39951}"/>
              </a:ext>
            </a:extLst>
          </p:cNvPr>
          <p:cNvSpPr txBox="1">
            <a:spLocks/>
          </p:cNvSpPr>
          <p:nvPr/>
        </p:nvSpPr>
        <p:spPr>
          <a:xfrm>
            <a:off x="5854760" y="3463916"/>
            <a:ext cx="3060558" cy="374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None/>
            </a:pPr>
            <a:r>
              <a:rPr lang="pt-BR" sz="1400" dirty="0">
                <a:solidFill>
                  <a:schemeClr val="lt1"/>
                </a:solidFill>
                <a:latin typeface="Montserrat ExtraBold"/>
              </a:rPr>
              <a:t>D</a:t>
            </a:r>
            <a:r>
              <a:rPr lang="en-US" sz="1400" err="1">
                <a:solidFill>
                  <a:schemeClr val="bg1"/>
                </a:solidFill>
                <a:latin typeface="Montserrat ExtraBold"/>
              </a:rPr>
              <a:t>eficiência</a:t>
            </a:r>
            <a:r>
              <a:rPr lang="pt-BR" sz="1400" dirty="0">
                <a:solidFill>
                  <a:schemeClr val="lt1"/>
                </a:solidFill>
                <a:latin typeface="Montserrat ExtraBold"/>
              </a:rPr>
              <a:t> Visual Grave</a:t>
            </a:r>
            <a:endParaRPr lang="pt-BR" sz="1400">
              <a:solidFill>
                <a:schemeClr val="lt1"/>
              </a:solidFill>
            </a:endParaRPr>
          </a:p>
        </p:txBody>
      </p:sp>
      <p:sp>
        <p:nvSpPr>
          <p:cNvPr id="26" name="Google Shape;309;p51">
            <a:extLst>
              <a:ext uri="{FF2B5EF4-FFF2-40B4-BE49-F238E27FC236}">
                <a16:creationId xmlns:a16="http://schemas.microsoft.com/office/drawing/2014/main" xmlns="" id="{1C02738C-6B2B-65B8-2C56-89EB8F4B655C}"/>
              </a:ext>
            </a:extLst>
          </p:cNvPr>
          <p:cNvSpPr txBox="1">
            <a:spLocks/>
          </p:cNvSpPr>
          <p:nvPr/>
        </p:nvSpPr>
        <p:spPr>
          <a:xfrm>
            <a:off x="6008310" y="3086285"/>
            <a:ext cx="2334764" cy="375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pt-BR" sz="1400" dirty="0">
                <a:solidFill>
                  <a:schemeClr val="lt1"/>
                </a:solidFill>
                <a:latin typeface="Montserrat ExtraBold"/>
              </a:rPr>
              <a:t>D</a:t>
            </a:r>
            <a:r>
              <a:rPr lang="en-US" sz="1400" err="1">
                <a:solidFill>
                  <a:schemeClr val="bg1"/>
                </a:solidFill>
                <a:latin typeface="Montserrat ExtraBold"/>
              </a:rPr>
              <a:t>eficiência</a:t>
            </a:r>
            <a:r>
              <a:rPr lang="pt-BR" sz="1400" dirty="0">
                <a:solidFill>
                  <a:schemeClr val="lt1"/>
                </a:solidFill>
                <a:latin typeface="Montserrat ExtraBold"/>
              </a:rPr>
              <a:t> Visual </a:t>
            </a:r>
          </a:p>
        </p:txBody>
      </p:sp>
      <p:sp>
        <p:nvSpPr>
          <p:cNvPr id="30" name="Google Shape;310;p51">
            <a:extLst>
              <a:ext uri="{FF2B5EF4-FFF2-40B4-BE49-F238E27FC236}">
                <a16:creationId xmlns:a16="http://schemas.microsoft.com/office/drawing/2014/main" xmlns="" id="{09651BEB-76E4-97FA-B869-AAC298C2CDC5}"/>
              </a:ext>
            </a:extLst>
          </p:cNvPr>
          <p:cNvSpPr/>
          <p:nvPr/>
        </p:nvSpPr>
        <p:spPr>
          <a:xfrm>
            <a:off x="5829619" y="3194885"/>
            <a:ext cx="168300" cy="168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12;p51">
            <a:extLst>
              <a:ext uri="{FF2B5EF4-FFF2-40B4-BE49-F238E27FC236}">
                <a16:creationId xmlns:a16="http://schemas.microsoft.com/office/drawing/2014/main" xmlns="" id="{6CB7C755-7EBD-AB1C-7A8B-2C21B714D44A}"/>
              </a:ext>
            </a:extLst>
          </p:cNvPr>
          <p:cNvSpPr/>
          <p:nvPr/>
        </p:nvSpPr>
        <p:spPr>
          <a:xfrm>
            <a:off x="5823503" y="3583299"/>
            <a:ext cx="168300" cy="168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" name="Google Shape;222;p45">
            <a:extLst>
              <a:ext uri="{FF2B5EF4-FFF2-40B4-BE49-F238E27FC236}">
                <a16:creationId xmlns:a16="http://schemas.microsoft.com/office/drawing/2014/main" xmlns="" id="{108C5187-A80B-FDE4-9A96-4FC98DF2A7C5}"/>
              </a:ext>
            </a:extLst>
          </p:cNvPr>
          <p:cNvCxnSpPr/>
          <p:nvPr/>
        </p:nvCxnSpPr>
        <p:spPr>
          <a:xfrm flipV="1">
            <a:off x="5835426" y="2236352"/>
            <a:ext cx="617180" cy="3234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582660" y="488157"/>
            <a:ext cx="4629300" cy="5532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REFERENCIA TEÓRICA</a:t>
            </a:r>
          </a:p>
        </p:txBody>
      </p:sp>
      <p:cxnSp>
        <p:nvCxnSpPr>
          <p:cNvPr id="222" name="Google Shape;222;p45"/>
          <p:cNvCxnSpPr/>
          <p:nvPr/>
        </p:nvCxnSpPr>
        <p:spPr>
          <a:xfrm>
            <a:off x="670360" y="435588"/>
            <a:ext cx="3668773" cy="1078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Título 4">
            <a:extLst>
              <a:ext uri="{FF2B5EF4-FFF2-40B4-BE49-F238E27FC236}">
                <a16:creationId xmlns:a16="http://schemas.microsoft.com/office/drawing/2014/main" xmlns="" id="{0911D435-EA72-5620-E352-D1DEBA0F681D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90648" y="1061381"/>
            <a:ext cx="5463259" cy="3599994"/>
          </a:xfrm>
        </p:spPr>
        <p:txBody>
          <a:bodyPr/>
          <a:lstStyle/>
          <a:p>
            <a:pPr algn="l"/>
            <a:r>
              <a:rPr lang="pt-BR" sz="1400" dirty="0"/>
              <a:t>A Internet das Coisas (IoT) é uma rede de dispositivos interconectados capaz de coletar e compartilhar dados em larga escala, sendo essencial para cidades inteligentes. Segundo Zanella (2014), IoT melhora a gestão urbana em áreas como transporte, segurança e eficiência energética.</a:t>
            </a:r>
            <a:br>
              <a:rPr lang="pt-BR" sz="1400" dirty="0"/>
            </a:br>
            <a:r>
              <a:rPr lang="pt-BR" sz="1400" dirty="0"/>
              <a:t/>
            </a:r>
            <a:br>
              <a:rPr lang="pt-BR" sz="1400" dirty="0"/>
            </a:br>
            <a:r>
              <a:rPr lang="pt-BR" sz="1400" dirty="0"/>
              <a:t>Na acessibilidade, a IoT integra sensores, câmeras, GPS e dispositivos móveis, transmitindo informações úteis para deficientes visuais. Alguns exemplos são a  bengalas inteligentes (IFPB, 2017) e aplicativos como </a:t>
            </a:r>
            <a:r>
              <a:rPr lang="pt-BR" sz="1400" dirty="0" err="1"/>
              <a:t>TelepatiX</a:t>
            </a:r>
            <a:r>
              <a:rPr lang="pt-BR" sz="1400" dirty="0"/>
              <a:t>, Be </a:t>
            </a:r>
            <a:r>
              <a:rPr lang="pt-BR" sz="1400" dirty="0" err="1"/>
              <a:t>My</a:t>
            </a:r>
            <a:r>
              <a:rPr lang="pt-BR" sz="1400" dirty="0"/>
              <a:t> Eyes e </a:t>
            </a:r>
            <a:r>
              <a:rPr lang="pt-BR" sz="1400" dirty="0" err="1"/>
              <a:t>Seeing</a:t>
            </a:r>
            <a:r>
              <a:rPr lang="pt-BR" sz="1400" dirty="0"/>
              <a:t> AI.</a:t>
            </a:r>
            <a:br>
              <a:rPr lang="pt-BR" sz="1400" dirty="0"/>
            </a:br>
            <a:r>
              <a:rPr lang="pt-BR" sz="1400" dirty="0"/>
              <a:t/>
            </a:r>
            <a:br>
              <a:rPr lang="pt-BR" sz="1400" dirty="0"/>
            </a:br>
            <a:r>
              <a:rPr lang="pt-BR" sz="1400" dirty="0"/>
              <a:t>Apesar do potencial, ainda há carência de políticas públicas e iniciativas abrangentes para atender essa população.</a:t>
            </a:r>
          </a:p>
        </p:txBody>
      </p:sp>
      <p:pic>
        <p:nvPicPr>
          <p:cNvPr id="10" name="Imagem 9" descr="Diagrama&#10;&#10;Descrição gerada automaticamente">
            <a:extLst>
              <a:ext uri="{FF2B5EF4-FFF2-40B4-BE49-F238E27FC236}">
                <a16:creationId xmlns:a16="http://schemas.microsoft.com/office/drawing/2014/main" xmlns="" id="{6265D9F0-20B2-7822-BDBE-F8877A318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886" y="1543684"/>
            <a:ext cx="1843897" cy="1139579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F77CFF4C-349A-15FA-242A-8F47626E62A0}"/>
              </a:ext>
            </a:extLst>
          </p:cNvPr>
          <p:cNvSpPr txBox="1"/>
          <p:nvPr/>
        </p:nvSpPr>
        <p:spPr>
          <a:xfrm>
            <a:off x="6057900" y="2688206"/>
            <a:ext cx="236579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err="1">
                <a:solidFill>
                  <a:schemeClr val="accent1"/>
                </a:solidFill>
                <a:latin typeface="Montserrat"/>
              </a:rPr>
              <a:t>Bengalas</a:t>
            </a:r>
            <a:r>
              <a:rPr lang="en-US" sz="1000" dirty="0">
                <a:solidFill>
                  <a:schemeClr val="accent1"/>
                </a:solidFill>
                <a:latin typeface="Montserrat"/>
              </a:rPr>
              <a:t> </a:t>
            </a:r>
            <a:r>
              <a:rPr lang="en-US" sz="1000" err="1">
                <a:solidFill>
                  <a:schemeClr val="accent1"/>
                </a:solidFill>
                <a:latin typeface="Montserrat"/>
              </a:rPr>
              <a:t>inteligentes</a:t>
            </a:r>
            <a:r>
              <a:rPr lang="en-US" sz="1000" dirty="0">
                <a:solidFill>
                  <a:schemeClr val="accent1"/>
                </a:solidFill>
                <a:latin typeface="Montserrat"/>
              </a:rPr>
              <a:t> (IFPB, 2017) </a:t>
            </a:r>
          </a:p>
          <a:p>
            <a:endParaRPr lang="en-US" sz="1000" dirty="0">
              <a:latin typeface="Montserrat"/>
            </a:endParaRPr>
          </a:p>
        </p:txBody>
      </p:sp>
      <p:pic>
        <p:nvPicPr>
          <p:cNvPr id="14" name="Imagem 13" descr="Gráfico&#10;&#10;Descrição gerada automaticamente">
            <a:extLst>
              <a:ext uri="{FF2B5EF4-FFF2-40B4-BE49-F238E27FC236}">
                <a16:creationId xmlns:a16="http://schemas.microsoft.com/office/drawing/2014/main" xmlns="" id="{8E0610E2-0938-F211-AC64-7FE1400A0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825" y="3326741"/>
            <a:ext cx="2652983" cy="1293603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xmlns="" id="{0D5E8DAF-8E39-ED21-3F0A-A874ABB05948}"/>
              </a:ext>
            </a:extLst>
          </p:cNvPr>
          <p:cNvSpPr txBox="1"/>
          <p:nvPr/>
        </p:nvSpPr>
        <p:spPr>
          <a:xfrm>
            <a:off x="6719930" y="4610338"/>
            <a:ext cx="89930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00" dirty="0" err="1">
                <a:solidFill>
                  <a:schemeClr val="accent1"/>
                </a:solidFill>
                <a:latin typeface="Montserrat"/>
              </a:rPr>
              <a:t>Seeing</a:t>
            </a:r>
            <a:r>
              <a:rPr lang="pt-BR" sz="1000" dirty="0">
                <a:solidFill>
                  <a:schemeClr val="accent1"/>
                </a:solidFill>
                <a:latin typeface="Montserrat"/>
              </a:rPr>
              <a:t> AI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994;p57">
            <a:extLst>
              <a:ext uri="{FF2B5EF4-FFF2-40B4-BE49-F238E27FC236}">
                <a16:creationId xmlns:a16="http://schemas.microsoft.com/office/drawing/2014/main" xmlns="" id="{7D3485B4-C194-980A-A330-AF3FFF236008}"/>
              </a:ext>
            </a:extLst>
          </p:cNvPr>
          <p:cNvSpPr txBox="1">
            <a:spLocks/>
          </p:cNvSpPr>
          <p:nvPr/>
        </p:nvSpPr>
        <p:spPr>
          <a:xfrm>
            <a:off x="301647" y="915709"/>
            <a:ext cx="4358768" cy="39089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/>
            <a:r>
              <a:rPr lang="en" sz="1600" dirty="0">
                <a:solidFill>
                  <a:schemeClr val="bg1"/>
                </a:solidFill>
                <a:latin typeface="Montserrat ExtraBold"/>
              </a:rPr>
              <a:t>O </a:t>
            </a:r>
            <a:r>
              <a:rPr lang="en" sz="1600" dirty="0" err="1">
                <a:solidFill>
                  <a:schemeClr val="bg1"/>
                </a:solidFill>
                <a:latin typeface="Montserrat ExtraBold"/>
              </a:rPr>
              <a:t>objetivo</a:t>
            </a:r>
            <a:r>
              <a:rPr lang="en" sz="1600" dirty="0">
                <a:solidFill>
                  <a:schemeClr val="bg1"/>
                </a:solidFill>
                <a:latin typeface="Montserrat ExtraBold"/>
              </a:rPr>
              <a:t> é </a:t>
            </a:r>
            <a:r>
              <a:rPr lang="en" sz="1600" dirty="0" err="1">
                <a:solidFill>
                  <a:schemeClr val="bg1"/>
                </a:solidFill>
                <a:latin typeface="Montserrat ExtraBold"/>
              </a:rPr>
              <a:t>criar</a:t>
            </a:r>
            <a:r>
              <a:rPr lang="en" sz="1600" dirty="0">
                <a:solidFill>
                  <a:schemeClr val="bg1"/>
                </a:solidFill>
                <a:latin typeface="Montserrat ExtraBold"/>
              </a:rPr>
              <a:t> um </a:t>
            </a:r>
            <a:r>
              <a:rPr lang="en" sz="1600" dirty="0" err="1">
                <a:solidFill>
                  <a:schemeClr val="bg1"/>
                </a:solidFill>
                <a:latin typeface="Montserrat ExtraBold"/>
              </a:rPr>
              <a:t>dispositivo</a:t>
            </a:r>
            <a:r>
              <a:rPr lang="en" sz="1600" dirty="0">
                <a:solidFill>
                  <a:schemeClr val="bg1"/>
                </a:solidFill>
                <a:latin typeface="Montserrat ExtraBold"/>
              </a:rPr>
              <a:t> </a:t>
            </a:r>
            <a:r>
              <a:rPr lang="en" sz="1600" dirty="0" err="1">
                <a:solidFill>
                  <a:schemeClr val="bg1"/>
                </a:solidFill>
                <a:latin typeface="Montserrat ExtraBold"/>
              </a:rPr>
              <a:t>vestível</a:t>
            </a:r>
            <a:r>
              <a:rPr lang="en" sz="1600" dirty="0">
                <a:solidFill>
                  <a:schemeClr val="bg1"/>
                </a:solidFill>
                <a:latin typeface="Montserrat ExtraBold"/>
              </a:rPr>
              <a:t>, </a:t>
            </a:r>
            <a:r>
              <a:rPr lang="en" sz="1600" b="1" dirty="0">
                <a:solidFill>
                  <a:schemeClr val="bg2"/>
                </a:solidFill>
                <a:latin typeface="Montserrat ExtraBold"/>
              </a:rPr>
              <a:t>"</a:t>
            </a:r>
            <a:r>
              <a:rPr lang="en" sz="1600" b="1" dirty="0" err="1">
                <a:solidFill>
                  <a:schemeClr val="bg2"/>
                </a:solidFill>
                <a:latin typeface="Montserrat ExtraBold"/>
              </a:rPr>
              <a:t>Óculos</a:t>
            </a:r>
            <a:r>
              <a:rPr lang="en" sz="1600" b="1" dirty="0">
                <a:solidFill>
                  <a:schemeClr val="bg2"/>
                </a:solidFill>
                <a:latin typeface="Montserrat ExtraBold"/>
              </a:rPr>
              <a:t> Meta"</a:t>
            </a:r>
            <a:r>
              <a:rPr lang="en" sz="1600" dirty="0">
                <a:solidFill>
                  <a:schemeClr val="bg1"/>
                </a:solidFill>
                <a:latin typeface="Montserrat ExtraBold"/>
              </a:rPr>
              <a:t>, para </a:t>
            </a:r>
            <a:r>
              <a:rPr lang="en" sz="1600" dirty="0" err="1">
                <a:solidFill>
                  <a:schemeClr val="bg1"/>
                </a:solidFill>
                <a:latin typeface="Montserrat ExtraBold"/>
              </a:rPr>
              <a:t>facilitar</a:t>
            </a:r>
            <a:r>
              <a:rPr lang="en" sz="1600" dirty="0">
                <a:solidFill>
                  <a:schemeClr val="bg1"/>
                </a:solidFill>
                <a:latin typeface="Montserrat ExtraBold"/>
              </a:rPr>
              <a:t> a </a:t>
            </a:r>
            <a:r>
              <a:rPr lang="en" sz="1600" dirty="0" err="1">
                <a:solidFill>
                  <a:schemeClr val="bg1"/>
                </a:solidFill>
                <a:latin typeface="Montserrat ExtraBold"/>
              </a:rPr>
              <a:t>mobilidade</a:t>
            </a:r>
            <a:r>
              <a:rPr lang="en" sz="1600" dirty="0">
                <a:solidFill>
                  <a:schemeClr val="bg1"/>
                </a:solidFill>
                <a:latin typeface="Montserrat ExtraBold"/>
              </a:rPr>
              <a:t> </a:t>
            </a:r>
            <a:r>
              <a:rPr lang="en" sz="1600" dirty="0" err="1">
                <a:solidFill>
                  <a:schemeClr val="bg1"/>
                </a:solidFill>
                <a:latin typeface="Montserrat ExtraBold"/>
              </a:rPr>
              <a:t>urbana</a:t>
            </a:r>
            <a:r>
              <a:rPr lang="en" sz="1600" dirty="0">
                <a:solidFill>
                  <a:schemeClr val="bg1"/>
                </a:solidFill>
                <a:latin typeface="Montserrat ExtraBold"/>
              </a:rPr>
              <a:t> de </a:t>
            </a:r>
            <a:r>
              <a:rPr lang="en" sz="1600" dirty="0" err="1">
                <a:solidFill>
                  <a:schemeClr val="bg1"/>
                </a:solidFill>
                <a:latin typeface="Montserrat ExtraBold"/>
              </a:rPr>
              <a:t>deficientes</a:t>
            </a:r>
            <a:r>
              <a:rPr lang="en" sz="1600" dirty="0">
                <a:solidFill>
                  <a:schemeClr val="bg1"/>
                </a:solidFill>
                <a:latin typeface="Montserrat ExtraBold"/>
              </a:rPr>
              <a:t> </a:t>
            </a:r>
            <a:r>
              <a:rPr lang="en" sz="1600" dirty="0" err="1">
                <a:solidFill>
                  <a:schemeClr val="bg1"/>
                </a:solidFill>
                <a:latin typeface="Montserrat ExtraBold"/>
              </a:rPr>
              <a:t>visuais</a:t>
            </a:r>
            <a:r>
              <a:rPr lang="en" sz="1600" dirty="0">
                <a:solidFill>
                  <a:schemeClr val="bg1"/>
                </a:solidFill>
                <a:latin typeface="Montserrat ExtraBold"/>
              </a:rPr>
              <a:t>, </a:t>
            </a:r>
            <a:r>
              <a:rPr lang="en" sz="1600" dirty="0" err="1">
                <a:solidFill>
                  <a:schemeClr val="bg1"/>
                </a:solidFill>
                <a:latin typeface="Montserrat ExtraBold"/>
              </a:rPr>
              <a:t>oferecendo</a:t>
            </a:r>
            <a:r>
              <a:rPr lang="en" sz="1600" dirty="0">
                <a:solidFill>
                  <a:schemeClr val="bg1"/>
                </a:solidFill>
                <a:latin typeface="Montserrat ExtraBold"/>
              </a:rPr>
              <a:t> </a:t>
            </a:r>
            <a:r>
              <a:rPr lang="en" sz="1600" dirty="0" err="1">
                <a:solidFill>
                  <a:schemeClr val="bg1"/>
                </a:solidFill>
                <a:latin typeface="Montserrat ExtraBold"/>
              </a:rPr>
              <a:t>mais</a:t>
            </a:r>
            <a:r>
              <a:rPr lang="en" sz="1600" dirty="0">
                <a:solidFill>
                  <a:schemeClr val="bg1"/>
                </a:solidFill>
                <a:latin typeface="Montserrat ExtraBold"/>
              </a:rPr>
              <a:t> </a:t>
            </a:r>
            <a:r>
              <a:rPr lang="en" sz="1600" dirty="0" err="1">
                <a:solidFill>
                  <a:schemeClr val="bg1"/>
                </a:solidFill>
                <a:latin typeface="Montserrat ExtraBold"/>
              </a:rPr>
              <a:t>autonomia</a:t>
            </a:r>
            <a:r>
              <a:rPr lang="en" sz="1600" dirty="0">
                <a:solidFill>
                  <a:schemeClr val="bg1"/>
                </a:solidFill>
                <a:latin typeface="Montserrat ExtraBold"/>
              </a:rPr>
              <a:t> e </a:t>
            </a:r>
            <a:r>
              <a:rPr lang="en" sz="1600" dirty="0" err="1">
                <a:solidFill>
                  <a:schemeClr val="bg1"/>
                </a:solidFill>
                <a:latin typeface="Montserrat ExtraBold"/>
              </a:rPr>
              <a:t>segurança</a:t>
            </a:r>
            <a:r>
              <a:rPr lang="en" sz="1600" dirty="0">
                <a:solidFill>
                  <a:schemeClr val="bg1"/>
                </a:solidFill>
                <a:latin typeface="Montserrat ExtraBold"/>
              </a:rPr>
              <a:t>. </a:t>
            </a:r>
            <a:endParaRPr lang="en">
              <a:solidFill>
                <a:schemeClr val="bg1"/>
              </a:solidFill>
              <a:latin typeface="Montserrat ExtraBold"/>
            </a:endParaRPr>
          </a:p>
          <a:p>
            <a:pPr marL="139700"/>
            <a:endParaRPr lang="en" sz="1600" dirty="0">
              <a:solidFill>
                <a:schemeClr val="bg1"/>
              </a:solidFill>
              <a:latin typeface="Montserrat ExtraBold"/>
            </a:endParaRPr>
          </a:p>
          <a:p>
            <a:pPr marL="139700"/>
            <a:r>
              <a:rPr lang="en" sz="1600" dirty="0">
                <a:solidFill>
                  <a:schemeClr val="bg1"/>
                </a:solidFill>
                <a:latin typeface="Montserrat ExtraBold"/>
              </a:rPr>
              <a:t>A </a:t>
            </a:r>
            <a:r>
              <a:rPr lang="en" sz="1600" dirty="0" err="1">
                <a:solidFill>
                  <a:schemeClr val="bg1"/>
                </a:solidFill>
                <a:latin typeface="Montserrat ExtraBold"/>
              </a:rPr>
              <a:t>metodologia</a:t>
            </a:r>
            <a:r>
              <a:rPr lang="en" sz="1600" dirty="0">
                <a:solidFill>
                  <a:schemeClr val="bg1"/>
                </a:solidFill>
                <a:latin typeface="Montserrat ExtraBold"/>
              </a:rPr>
              <a:t> </a:t>
            </a:r>
            <a:r>
              <a:rPr lang="en" sz="1600" dirty="0" err="1">
                <a:solidFill>
                  <a:schemeClr val="bg1"/>
                </a:solidFill>
                <a:latin typeface="Montserrat ExtraBold"/>
              </a:rPr>
              <a:t>adotada</a:t>
            </a:r>
            <a:r>
              <a:rPr lang="en" sz="1600" dirty="0">
                <a:solidFill>
                  <a:schemeClr val="bg1"/>
                </a:solidFill>
                <a:latin typeface="Montserrat ExtraBold"/>
              </a:rPr>
              <a:t> </a:t>
            </a:r>
            <a:r>
              <a:rPr lang="en" sz="1600" dirty="0" err="1">
                <a:solidFill>
                  <a:schemeClr val="bg1"/>
                </a:solidFill>
                <a:latin typeface="Montserrat ExtraBold"/>
              </a:rPr>
              <a:t>inclui</a:t>
            </a:r>
            <a:r>
              <a:rPr lang="en" sz="1600" dirty="0">
                <a:solidFill>
                  <a:schemeClr val="bg1"/>
                </a:solidFill>
                <a:latin typeface="Montserrat ExtraBold"/>
              </a:rPr>
              <a:t>:</a:t>
            </a:r>
            <a:endParaRPr lang="en">
              <a:solidFill>
                <a:schemeClr val="bg1"/>
              </a:solidFill>
              <a:latin typeface="Montserrat ExtraBold"/>
            </a:endParaRPr>
          </a:p>
          <a:p>
            <a:pPr marL="139700"/>
            <a:endParaRPr lang="en-US" b="1" dirty="0">
              <a:solidFill>
                <a:srgbClr val="85D5E6"/>
              </a:solidFill>
              <a:latin typeface="Montserrat ExtraBold"/>
            </a:endParaRPr>
          </a:p>
          <a:p>
            <a:r>
              <a:rPr lang="pt-BR" b="1" dirty="0">
                <a:solidFill>
                  <a:schemeClr val="bg2"/>
                </a:solidFill>
                <a:latin typeface="Montserrat ExtraBold"/>
              </a:rPr>
              <a:t>Levantamento de Necessidades</a:t>
            </a:r>
            <a:r>
              <a:rPr lang="pt-BR" dirty="0">
                <a:solidFill>
                  <a:schemeClr val="bg2"/>
                </a:solidFill>
                <a:latin typeface="Montserrat ExtraBold"/>
              </a:rPr>
              <a:t>:</a:t>
            </a:r>
            <a:r>
              <a:rPr lang="pt-BR" dirty="0">
                <a:solidFill>
                  <a:srgbClr val="FFFFFF"/>
                </a:solidFill>
                <a:latin typeface="Montserrat ExtraBold"/>
              </a:rPr>
              <a:t> Entrevistas e observação com deficientes visuais.</a:t>
            </a:r>
            <a:endParaRPr lang="en-US">
              <a:solidFill>
                <a:srgbClr val="001633"/>
              </a:solidFill>
              <a:latin typeface="Montserrat ExtraBold"/>
            </a:endParaRPr>
          </a:p>
          <a:p>
            <a:endParaRPr lang="pt-BR" dirty="0">
              <a:solidFill>
                <a:srgbClr val="001633"/>
              </a:solidFill>
              <a:latin typeface="Montserrat ExtraBold"/>
            </a:endParaRPr>
          </a:p>
          <a:p>
            <a:r>
              <a:rPr lang="pt-BR" b="1" dirty="0">
                <a:solidFill>
                  <a:schemeClr val="bg2"/>
                </a:solidFill>
                <a:latin typeface="Montserrat ExtraBold"/>
              </a:rPr>
              <a:t>Design Centrado no Usuário</a:t>
            </a:r>
            <a:r>
              <a:rPr lang="pt-BR" dirty="0">
                <a:solidFill>
                  <a:schemeClr val="bg2"/>
                </a:solidFill>
                <a:latin typeface="Montserrat ExtraBold"/>
              </a:rPr>
              <a:t>: </a:t>
            </a:r>
            <a:r>
              <a:rPr lang="pt-BR" dirty="0">
                <a:solidFill>
                  <a:srgbClr val="FFFFFF"/>
                </a:solidFill>
                <a:latin typeface="Montserrat ExtraBold"/>
              </a:rPr>
              <a:t>Prototipagem iterativa com feedback contínuo.</a:t>
            </a:r>
            <a:endParaRPr lang="en-US">
              <a:solidFill>
                <a:srgbClr val="001633"/>
              </a:solidFill>
              <a:latin typeface="Montserrat ExtraBold"/>
            </a:endParaRPr>
          </a:p>
          <a:p>
            <a:endParaRPr lang="pt-BR" dirty="0">
              <a:solidFill>
                <a:srgbClr val="001633"/>
              </a:solidFill>
              <a:latin typeface="Montserrat ExtraBold"/>
            </a:endParaRPr>
          </a:p>
          <a:p>
            <a:r>
              <a:rPr lang="pt-BR" b="1" dirty="0">
                <a:solidFill>
                  <a:schemeClr val="bg2"/>
                </a:solidFill>
                <a:latin typeface="Montserrat ExtraBold"/>
              </a:rPr>
              <a:t>Integração Tecnológica</a:t>
            </a:r>
            <a:r>
              <a:rPr lang="pt-BR" dirty="0">
                <a:solidFill>
                  <a:schemeClr val="bg2"/>
                </a:solidFill>
                <a:latin typeface="Montserrat ExtraBold"/>
              </a:rPr>
              <a:t>: </a:t>
            </a:r>
            <a:r>
              <a:rPr lang="pt-BR" dirty="0">
                <a:solidFill>
                  <a:srgbClr val="FFFFFF"/>
                </a:solidFill>
                <a:latin typeface="Montserrat ExtraBold"/>
              </a:rPr>
              <a:t>Uso de IoT para conectar os óculos a redes urbanas e dados de mobilidade.</a:t>
            </a:r>
            <a:endParaRPr lang="en">
              <a:latin typeface="Montserrat ExtraBold"/>
            </a:endParaRPr>
          </a:p>
        </p:txBody>
      </p:sp>
      <p:sp>
        <p:nvSpPr>
          <p:cNvPr id="7" name="Google Shape;2091;p62">
            <a:extLst>
              <a:ext uri="{FF2B5EF4-FFF2-40B4-BE49-F238E27FC236}">
                <a16:creationId xmlns:a16="http://schemas.microsoft.com/office/drawing/2014/main" xmlns="" id="{5022A141-7D7F-940F-146A-BF40AAC2A1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5350" y="89185"/>
            <a:ext cx="3773733" cy="5316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METODOLOGIA</a:t>
            </a:r>
          </a:p>
        </p:txBody>
      </p:sp>
      <p:sp>
        <p:nvSpPr>
          <p:cNvPr id="14" name="Google Shape;1996;p57">
            <a:extLst>
              <a:ext uri="{FF2B5EF4-FFF2-40B4-BE49-F238E27FC236}">
                <a16:creationId xmlns:a16="http://schemas.microsoft.com/office/drawing/2014/main" xmlns="" id="{0E0CD8D9-4EA4-F1DA-6FF2-C94CBC1FF7D8}"/>
              </a:ext>
            </a:extLst>
          </p:cNvPr>
          <p:cNvSpPr txBox="1">
            <a:spLocks/>
          </p:cNvSpPr>
          <p:nvPr/>
        </p:nvSpPr>
        <p:spPr>
          <a:xfrm>
            <a:off x="4815027" y="779777"/>
            <a:ext cx="4337201" cy="16051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solidFill>
                  <a:schemeClr val="bg1"/>
                </a:solidFill>
                <a:latin typeface="Montserrat ExtraBold"/>
              </a:rPr>
              <a:t>A </a:t>
            </a:r>
            <a:r>
              <a:rPr lang="en" err="1">
                <a:solidFill>
                  <a:schemeClr val="bg1"/>
                </a:solidFill>
                <a:latin typeface="Montserrat ExtraBold"/>
              </a:rPr>
              <a:t>pesquisa</a:t>
            </a:r>
            <a:r>
              <a:rPr lang="en" dirty="0">
                <a:solidFill>
                  <a:schemeClr val="bg1"/>
                </a:solidFill>
                <a:latin typeface="Montserrat ExtraBold"/>
              </a:rPr>
              <a:t> </a:t>
            </a:r>
            <a:r>
              <a:rPr lang="en" err="1">
                <a:solidFill>
                  <a:schemeClr val="bg1"/>
                </a:solidFill>
                <a:latin typeface="Montserrat ExtraBold"/>
              </a:rPr>
              <a:t>combina</a:t>
            </a:r>
            <a:r>
              <a:rPr lang="en" dirty="0">
                <a:solidFill>
                  <a:schemeClr val="bg1"/>
                </a:solidFill>
                <a:latin typeface="Montserrat ExtraBold"/>
              </a:rPr>
              <a:t>:</a:t>
            </a:r>
            <a:r>
              <a:rPr lang="en" dirty="0">
                <a:latin typeface="Montserrat ExtraBold"/>
              </a:rPr>
              <a:t/>
            </a:r>
            <a:br>
              <a:rPr lang="en" dirty="0">
                <a:latin typeface="Montserrat ExtraBold"/>
              </a:rPr>
            </a:br>
            <a:endParaRPr lang="pt-BR">
              <a:solidFill>
                <a:schemeClr val="bg1"/>
              </a:solidFill>
              <a:latin typeface="Montserrat ExtraBold"/>
            </a:endParaRPr>
          </a:p>
          <a:p>
            <a:r>
              <a:rPr lang="en" b="1" err="1">
                <a:solidFill>
                  <a:schemeClr val="bg2"/>
                </a:solidFill>
                <a:latin typeface="Montserrat ExtraBold"/>
              </a:rPr>
              <a:t>Exploratória</a:t>
            </a:r>
            <a:r>
              <a:rPr lang="en" dirty="0">
                <a:solidFill>
                  <a:schemeClr val="bg2"/>
                </a:solidFill>
                <a:latin typeface="Montserrat ExtraBold"/>
              </a:rPr>
              <a:t>:</a:t>
            </a:r>
            <a:r>
              <a:rPr lang="en" dirty="0">
                <a:solidFill>
                  <a:schemeClr val="bg1"/>
                </a:solidFill>
                <a:latin typeface="Montserrat ExtraBold"/>
              </a:rPr>
              <a:t> </a:t>
            </a:r>
            <a:r>
              <a:rPr lang="en" err="1">
                <a:solidFill>
                  <a:schemeClr val="bg1"/>
                </a:solidFill>
                <a:latin typeface="Montserrat ExtraBold"/>
              </a:rPr>
              <a:t>Compreensão</a:t>
            </a:r>
            <a:r>
              <a:rPr lang="en" dirty="0">
                <a:solidFill>
                  <a:schemeClr val="bg1"/>
                </a:solidFill>
                <a:latin typeface="Montserrat ExtraBold"/>
              </a:rPr>
              <a:t> dos </a:t>
            </a:r>
            <a:r>
              <a:rPr lang="en" err="1">
                <a:solidFill>
                  <a:schemeClr val="bg1"/>
                </a:solidFill>
                <a:latin typeface="Montserrat ExtraBold"/>
              </a:rPr>
              <a:t>desafios</a:t>
            </a:r>
            <a:r>
              <a:rPr lang="en" dirty="0">
                <a:solidFill>
                  <a:schemeClr val="bg1"/>
                </a:solidFill>
                <a:latin typeface="Montserrat ExtraBold"/>
              </a:rPr>
              <a:t> </a:t>
            </a:r>
            <a:r>
              <a:rPr lang="en" err="1">
                <a:solidFill>
                  <a:schemeClr val="bg1"/>
                </a:solidFill>
                <a:latin typeface="Montserrat ExtraBold"/>
              </a:rPr>
              <a:t>na</a:t>
            </a:r>
            <a:r>
              <a:rPr lang="en" dirty="0">
                <a:solidFill>
                  <a:schemeClr val="bg1"/>
                </a:solidFill>
                <a:latin typeface="Montserrat ExtraBold"/>
              </a:rPr>
              <a:t> </a:t>
            </a:r>
            <a:r>
              <a:rPr lang="en" err="1">
                <a:solidFill>
                  <a:schemeClr val="bg1"/>
                </a:solidFill>
                <a:latin typeface="Montserrat ExtraBold"/>
              </a:rPr>
              <a:t>mobilidade</a:t>
            </a:r>
            <a:r>
              <a:rPr lang="en" dirty="0">
                <a:solidFill>
                  <a:schemeClr val="bg1"/>
                </a:solidFill>
                <a:latin typeface="Montserrat ExtraBold"/>
              </a:rPr>
              <a:t> </a:t>
            </a:r>
            <a:r>
              <a:rPr lang="en" err="1">
                <a:solidFill>
                  <a:schemeClr val="bg1"/>
                </a:solidFill>
                <a:latin typeface="Montserrat ExtraBold"/>
              </a:rPr>
              <a:t>urbana</a:t>
            </a:r>
            <a:r>
              <a:rPr lang="en" dirty="0">
                <a:solidFill>
                  <a:schemeClr val="bg1"/>
                </a:solidFill>
                <a:latin typeface="Montserrat ExtraBold"/>
              </a:rPr>
              <a:t>.</a:t>
            </a:r>
            <a:r>
              <a:rPr lang="en" dirty="0">
                <a:latin typeface="Montserrat ExtraBold"/>
              </a:rPr>
              <a:t/>
            </a:r>
            <a:br>
              <a:rPr lang="en" dirty="0">
                <a:latin typeface="Montserrat ExtraBold"/>
              </a:rPr>
            </a:br>
            <a:endParaRPr lang="en" dirty="0">
              <a:solidFill>
                <a:schemeClr val="bg1"/>
              </a:solidFill>
              <a:latin typeface="Montserrat ExtraBold"/>
            </a:endParaRPr>
          </a:p>
          <a:p>
            <a:r>
              <a:rPr lang="en" b="1" err="1">
                <a:solidFill>
                  <a:schemeClr val="bg2"/>
                </a:solidFill>
                <a:latin typeface="Montserrat ExtraBold"/>
              </a:rPr>
              <a:t>Aplicada</a:t>
            </a:r>
            <a:r>
              <a:rPr lang="en" dirty="0">
                <a:solidFill>
                  <a:schemeClr val="bg2"/>
                </a:solidFill>
                <a:latin typeface="Montserrat ExtraBold"/>
              </a:rPr>
              <a:t>:</a:t>
            </a:r>
            <a:r>
              <a:rPr lang="en" dirty="0">
                <a:solidFill>
                  <a:schemeClr val="bg1"/>
                </a:solidFill>
                <a:latin typeface="Montserrat ExtraBold"/>
              </a:rPr>
              <a:t> </a:t>
            </a:r>
            <a:r>
              <a:rPr lang="en" err="1">
                <a:solidFill>
                  <a:schemeClr val="bg1"/>
                </a:solidFill>
                <a:latin typeface="Montserrat ExtraBold"/>
              </a:rPr>
              <a:t>Desenvolvimento</a:t>
            </a:r>
            <a:r>
              <a:rPr lang="en" dirty="0">
                <a:solidFill>
                  <a:schemeClr val="bg1"/>
                </a:solidFill>
                <a:latin typeface="Montserrat ExtraBold"/>
              </a:rPr>
              <a:t> e testes do </a:t>
            </a:r>
            <a:r>
              <a:rPr lang="en" err="1">
                <a:solidFill>
                  <a:schemeClr val="bg1"/>
                </a:solidFill>
                <a:latin typeface="Montserrat ExtraBold"/>
              </a:rPr>
              <a:t>protótipo</a:t>
            </a:r>
            <a:r>
              <a:rPr lang="en" dirty="0">
                <a:solidFill>
                  <a:schemeClr val="bg1"/>
                </a:solidFill>
                <a:latin typeface="Montserrat ExtraBold"/>
              </a:rPr>
              <a:t>.</a:t>
            </a:r>
          </a:p>
        </p:txBody>
      </p:sp>
      <p:sp>
        <p:nvSpPr>
          <p:cNvPr id="16" name="Google Shape;1997;p57">
            <a:extLst>
              <a:ext uri="{FF2B5EF4-FFF2-40B4-BE49-F238E27FC236}">
                <a16:creationId xmlns:a16="http://schemas.microsoft.com/office/drawing/2014/main" xmlns="" id="{16E0272C-B4FD-D941-F195-FB9BE107A1D7}"/>
              </a:ext>
            </a:extLst>
          </p:cNvPr>
          <p:cNvSpPr txBox="1">
            <a:spLocks/>
          </p:cNvSpPr>
          <p:nvPr/>
        </p:nvSpPr>
        <p:spPr>
          <a:xfrm>
            <a:off x="4820098" y="2796199"/>
            <a:ext cx="4337200" cy="10012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b="1" err="1">
                <a:solidFill>
                  <a:schemeClr val="bg1"/>
                </a:solidFill>
                <a:latin typeface="Montserrat ExtraBold"/>
              </a:rPr>
              <a:t>Instrumentos</a:t>
            </a:r>
            <a:r>
              <a:rPr lang="en" dirty="0">
                <a:solidFill>
                  <a:schemeClr val="bg1"/>
                </a:solidFill>
                <a:latin typeface="Montserrat ExtraBold"/>
              </a:rPr>
              <a:t>:</a:t>
            </a:r>
            <a:r>
              <a:rPr lang="en" dirty="0">
                <a:latin typeface="Montserrat ExtraBold"/>
              </a:rPr>
              <a:t/>
            </a:r>
            <a:br>
              <a:rPr lang="en" dirty="0">
                <a:latin typeface="Montserrat ExtraBold"/>
              </a:rPr>
            </a:br>
            <a:endParaRPr lang="pt-BR">
              <a:solidFill>
                <a:schemeClr val="bg1"/>
              </a:solidFill>
              <a:latin typeface="Montserrat ExtraBold"/>
            </a:endParaRPr>
          </a:p>
          <a:p>
            <a:r>
              <a:rPr lang="en" err="1">
                <a:solidFill>
                  <a:schemeClr val="bg1"/>
                </a:solidFill>
                <a:latin typeface="Montserrat ExtraBold"/>
              </a:rPr>
              <a:t>Questionários</a:t>
            </a:r>
            <a:r>
              <a:rPr lang="en" dirty="0">
                <a:solidFill>
                  <a:schemeClr val="bg1"/>
                </a:solidFill>
                <a:latin typeface="Montserrat ExtraBold"/>
              </a:rPr>
              <a:t>, </a:t>
            </a:r>
            <a:r>
              <a:rPr lang="en" err="1">
                <a:solidFill>
                  <a:schemeClr val="bg1"/>
                </a:solidFill>
                <a:latin typeface="Montserrat ExtraBold"/>
              </a:rPr>
              <a:t>observação</a:t>
            </a:r>
            <a:r>
              <a:rPr lang="en" dirty="0">
                <a:solidFill>
                  <a:schemeClr val="bg1"/>
                </a:solidFill>
                <a:latin typeface="Montserrat ExtraBold"/>
              </a:rPr>
              <a:t> </a:t>
            </a:r>
            <a:r>
              <a:rPr lang="en" err="1">
                <a:solidFill>
                  <a:schemeClr val="bg1"/>
                </a:solidFill>
                <a:latin typeface="Montserrat ExtraBold"/>
              </a:rPr>
              <a:t>participativa</a:t>
            </a:r>
            <a:r>
              <a:rPr lang="en" dirty="0">
                <a:solidFill>
                  <a:schemeClr val="bg1"/>
                </a:solidFill>
                <a:latin typeface="Montserrat ExtraBold"/>
              </a:rPr>
              <a:t> e </a:t>
            </a:r>
            <a:r>
              <a:rPr lang="en" err="1">
                <a:solidFill>
                  <a:schemeClr val="bg1"/>
                </a:solidFill>
                <a:latin typeface="Montserrat ExtraBold"/>
              </a:rPr>
              <a:t>análise</a:t>
            </a:r>
            <a:r>
              <a:rPr lang="en" dirty="0">
                <a:solidFill>
                  <a:schemeClr val="bg1"/>
                </a:solidFill>
                <a:latin typeface="Montserrat ExtraBold"/>
              </a:rPr>
              <a:t> de dados </a:t>
            </a:r>
            <a:r>
              <a:rPr lang="en" err="1">
                <a:solidFill>
                  <a:schemeClr val="bg1"/>
                </a:solidFill>
                <a:latin typeface="Montserrat ExtraBold"/>
              </a:rPr>
              <a:t>urbanos</a:t>
            </a:r>
            <a:r>
              <a:rPr lang="en" dirty="0">
                <a:solidFill>
                  <a:schemeClr val="bg1"/>
                </a:solidFill>
                <a:latin typeface="Montserrat ExtraBold"/>
              </a:rPr>
              <a:t>.</a:t>
            </a:r>
          </a:p>
        </p:txBody>
      </p:sp>
      <p:cxnSp>
        <p:nvCxnSpPr>
          <p:cNvPr id="18" name="Google Shape;1998;p57">
            <a:extLst>
              <a:ext uri="{FF2B5EF4-FFF2-40B4-BE49-F238E27FC236}">
                <a16:creationId xmlns:a16="http://schemas.microsoft.com/office/drawing/2014/main" xmlns="" id="{C80E32D7-E01E-FEBD-72B2-B6EE37588D9A}"/>
              </a:ext>
            </a:extLst>
          </p:cNvPr>
          <p:cNvCxnSpPr>
            <a:cxnSpLocks/>
          </p:cNvCxnSpPr>
          <p:nvPr/>
        </p:nvCxnSpPr>
        <p:spPr>
          <a:xfrm>
            <a:off x="4811040" y="2570626"/>
            <a:ext cx="433732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0" name="Google Shape;2108;p63">
            <a:extLst>
              <a:ext uri="{FF2B5EF4-FFF2-40B4-BE49-F238E27FC236}">
                <a16:creationId xmlns:a16="http://schemas.microsoft.com/office/drawing/2014/main" xmlns="" id="{23292751-EE0A-3245-C160-8E9C68FDBE1C}"/>
              </a:ext>
            </a:extLst>
          </p:cNvPr>
          <p:cNvCxnSpPr/>
          <p:nvPr/>
        </p:nvCxnSpPr>
        <p:spPr>
          <a:xfrm flipH="1">
            <a:off x="4690613" y="779012"/>
            <a:ext cx="0" cy="404320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58"/>
          <p:cNvSpPr txBox="1">
            <a:spLocks noGrp="1"/>
          </p:cNvSpPr>
          <p:nvPr>
            <p:ph type="title"/>
          </p:nvPr>
        </p:nvSpPr>
        <p:spPr>
          <a:xfrm>
            <a:off x="129774" y="153884"/>
            <a:ext cx="4208763" cy="4777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b="1" err="1">
                <a:solidFill>
                  <a:schemeClr val="bg2"/>
                </a:solidFill>
              </a:rPr>
              <a:t>Fases</a:t>
            </a:r>
            <a:r>
              <a:rPr lang="en" sz="2000" b="1" dirty="0">
                <a:solidFill>
                  <a:schemeClr val="bg2"/>
                </a:solidFill>
              </a:rPr>
              <a:t> de Coleta de Dados</a:t>
            </a:r>
            <a:endParaRPr lang="en" sz="2000">
              <a:solidFill>
                <a:schemeClr val="bg2"/>
              </a:solidFill>
            </a:endParaRPr>
          </a:p>
        </p:txBody>
      </p:sp>
      <p:sp>
        <p:nvSpPr>
          <p:cNvPr id="2005" name="Google Shape;2005;p58"/>
          <p:cNvSpPr txBox="1">
            <a:spLocks noGrp="1"/>
          </p:cNvSpPr>
          <p:nvPr>
            <p:ph type="subTitle" idx="1"/>
          </p:nvPr>
        </p:nvSpPr>
        <p:spPr>
          <a:xfrm>
            <a:off x="132795" y="636640"/>
            <a:ext cx="5294693" cy="16642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" sz="1600" b="1" err="1">
                <a:latin typeface="Montserrat ExtraBold"/>
              </a:rPr>
              <a:t>Diagnóstico</a:t>
            </a:r>
            <a:r>
              <a:rPr lang="en" sz="1600" b="1" dirty="0">
                <a:latin typeface="Montserrat ExtraBold"/>
              </a:rPr>
              <a:t>: </a:t>
            </a:r>
            <a:r>
              <a:rPr lang="en" sz="1600" b="1" err="1">
                <a:latin typeface="Montserrat ExtraBold"/>
              </a:rPr>
              <a:t>Entrevistas</a:t>
            </a:r>
            <a:r>
              <a:rPr lang="en" sz="1600" b="1" dirty="0">
                <a:latin typeface="Montserrat ExtraBold"/>
              </a:rPr>
              <a:t> e </a:t>
            </a:r>
            <a:r>
              <a:rPr lang="en" sz="1600" b="1" err="1">
                <a:latin typeface="Montserrat ExtraBold"/>
              </a:rPr>
              <a:t>observação</a:t>
            </a:r>
            <a:r>
              <a:rPr lang="en" sz="1600" b="1" dirty="0">
                <a:latin typeface="Montserrat ExtraBold"/>
              </a:rPr>
              <a:t>.</a:t>
            </a:r>
            <a:endParaRPr lang="pt-BR" sz="1600" b="1">
              <a:latin typeface="Montserrat ExtraBold"/>
            </a:endParaRPr>
          </a:p>
          <a:p>
            <a:pPr marL="285750" indent="-285750" algn="l">
              <a:buFont typeface="Arial"/>
              <a:buChar char="•"/>
            </a:pPr>
            <a:endParaRPr lang="en" sz="1600" b="1" dirty="0">
              <a:latin typeface="Montserrat ExtraBold"/>
            </a:endParaRPr>
          </a:p>
          <a:p>
            <a:pPr marL="285750" indent="-285750" algn="l">
              <a:buFont typeface="Arial"/>
              <a:buChar char="•"/>
            </a:pPr>
            <a:r>
              <a:rPr lang="en" sz="1600" b="1" err="1">
                <a:latin typeface="Montserrat ExtraBold"/>
              </a:rPr>
              <a:t>Desenvolvimento</a:t>
            </a:r>
            <a:r>
              <a:rPr lang="en" sz="1600" b="1" dirty="0">
                <a:latin typeface="Montserrat ExtraBold"/>
              </a:rPr>
              <a:t>: Testes </a:t>
            </a:r>
            <a:r>
              <a:rPr lang="en" sz="1600" b="1" err="1">
                <a:latin typeface="Montserrat ExtraBold"/>
              </a:rPr>
              <a:t>em</a:t>
            </a:r>
            <a:r>
              <a:rPr lang="en" sz="1600" b="1" dirty="0">
                <a:latin typeface="Montserrat ExtraBold"/>
              </a:rPr>
              <a:t> </a:t>
            </a:r>
            <a:r>
              <a:rPr lang="en" sz="1600" b="1" err="1">
                <a:latin typeface="Montserrat ExtraBold"/>
              </a:rPr>
              <a:t>ambiente</a:t>
            </a:r>
            <a:r>
              <a:rPr lang="en" sz="1600" b="1" dirty="0">
                <a:latin typeface="Montserrat ExtraBold"/>
              </a:rPr>
              <a:t> </a:t>
            </a:r>
            <a:r>
              <a:rPr lang="en" sz="1600" b="1" err="1">
                <a:latin typeface="Montserrat ExtraBold"/>
              </a:rPr>
              <a:t>controlado</a:t>
            </a:r>
            <a:r>
              <a:rPr lang="en" sz="1600" b="1" dirty="0">
                <a:latin typeface="Montserrat ExtraBold"/>
              </a:rPr>
              <a:t>.</a:t>
            </a:r>
          </a:p>
          <a:p>
            <a:pPr marL="285750" indent="-285750" algn="l">
              <a:buFont typeface="Arial"/>
              <a:buChar char="•"/>
            </a:pPr>
            <a:endParaRPr lang="en" sz="1600" b="1" dirty="0">
              <a:latin typeface="Montserrat ExtraBold"/>
            </a:endParaRPr>
          </a:p>
          <a:p>
            <a:pPr marL="285750" indent="-285750" algn="l">
              <a:buFont typeface="Arial"/>
              <a:buChar char="•"/>
            </a:pPr>
            <a:r>
              <a:rPr lang="en" sz="1600" b="1" err="1">
                <a:latin typeface="Montserrat ExtraBold"/>
              </a:rPr>
              <a:t>Validação</a:t>
            </a:r>
            <a:r>
              <a:rPr lang="en" sz="1600" b="1" dirty="0">
                <a:latin typeface="Montserrat ExtraBold"/>
              </a:rPr>
              <a:t>: Feedback dos </a:t>
            </a:r>
            <a:r>
              <a:rPr lang="en" sz="1600" b="1" err="1">
                <a:latin typeface="Montserrat ExtraBold"/>
              </a:rPr>
              <a:t>usuários</a:t>
            </a:r>
            <a:r>
              <a:rPr lang="en" sz="1600" b="1" dirty="0">
                <a:latin typeface="Montserrat ExtraBold"/>
              </a:rPr>
              <a:t> </a:t>
            </a:r>
            <a:r>
              <a:rPr lang="en" sz="1600" b="1" err="1">
                <a:latin typeface="Montserrat ExtraBold"/>
              </a:rPr>
              <a:t>finais</a:t>
            </a:r>
            <a:r>
              <a:rPr lang="en" sz="1600" b="1" dirty="0">
                <a:latin typeface="Montserrat ExtraBold"/>
              </a:rPr>
              <a:t>.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17" name="Google Shape;2003;p58">
            <a:extLst>
              <a:ext uri="{FF2B5EF4-FFF2-40B4-BE49-F238E27FC236}">
                <a16:creationId xmlns:a16="http://schemas.microsoft.com/office/drawing/2014/main" xmlns="" id="{4FE0A048-7E23-2F12-1875-74C570403A56}"/>
              </a:ext>
            </a:extLst>
          </p:cNvPr>
          <p:cNvSpPr txBox="1">
            <a:spLocks/>
          </p:cNvSpPr>
          <p:nvPr/>
        </p:nvSpPr>
        <p:spPr>
          <a:xfrm>
            <a:off x="66514" y="2473669"/>
            <a:ext cx="3044197" cy="477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000" b="1" dirty="0" err="1">
                <a:solidFill>
                  <a:schemeClr val="bg2"/>
                </a:solidFill>
              </a:rPr>
              <a:t>Métodos</a:t>
            </a:r>
            <a:r>
              <a:rPr lang="en" sz="2000" b="1" dirty="0">
                <a:solidFill>
                  <a:schemeClr val="bg2"/>
                </a:solidFill>
              </a:rPr>
              <a:t> e </a:t>
            </a:r>
            <a:r>
              <a:rPr lang="en" sz="2000" b="1" dirty="0" err="1">
                <a:solidFill>
                  <a:schemeClr val="bg2"/>
                </a:solidFill>
              </a:rPr>
              <a:t>Técnicas</a:t>
            </a:r>
            <a:r>
              <a:rPr lang="en" sz="2000" dirty="0">
                <a:solidFill>
                  <a:schemeClr val="bg2"/>
                </a:solidFill>
              </a:rPr>
              <a:t>:</a:t>
            </a:r>
            <a:endParaRPr lang="pt-BR" dirty="0">
              <a:solidFill>
                <a:schemeClr val="bg2"/>
              </a:solidFill>
            </a:endParaRPr>
          </a:p>
          <a:p>
            <a:pPr marL="285750" indent="-285750">
              <a:buFont typeface="Arial"/>
              <a:buChar char="•"/>
            </a:pPr>
            <a:endParaRPr lang="pt-BR"/>
          </a:p>
          <a:p>
            <a:endParaRPr lang="en" sz="2000" b="1" dirty="0">
              <a:solidFill>
                <a:schemeClr val="bg2"/>
              </a:solidFill>
            </a:endParaRPr>
          </a:p>
        </p:txBody>
      </p:sp>
      <p:sp>
        <p:nvSpPr>
          <p:cNvPr id="19" name="Google Shape;2005;p58">
            <a:extLst>
              <a:ext uri="{FF2B5EF4-FFF2-40B4-BE49-F238E27FC236}">
                <a16:creationId xmlns:a16="http://schemas.microsoft.com/office/drawing/2014/main" xmlns="" id="{25FE0AE1-6533-A27C-BA3B-4DC8B65E0164}"/>
              </a:ext>
            </a:extLst>
          </p:cNvPr>
          <p:cNvSpPr txBox="1">
            <a:spLocks/>
          </p:cNvSpPr>
          <p:nvPr/>
        </p:nvSpPr>
        <p:spPr>
          <a:xfrm>
            <a:off x="69535" y="2956427"/>
            <a:ext cx="5208429" cy="1804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>
              <a:buFont typeface="Arial"/>
              <a:buChar char="•"/>
            </a:pPr>
            <a:r>
              <a:rPr lang="en" sz="1600" dirty="0">
                <a:latin typeface="Montserrat ExtraBold"/>
              </a:rPr>
              <a:t>Machine Learning para </a:t>
            </a:r>
            <a:r>
              <a:rPr lang="en" sz="1600" err="1">
                <a:latin typeface="Montserrat ExtraBold"/>
              </a:rPr>
              <a:t>reconhecimento</a:t>
            </a:r>
            <a:r>
              <a:rPr lang="en" sz="1600" dirty="0">
                <a:latin typeface="Montserrat ExtraBold"/>
              </a:rPr>
              <a:t> de </a:t>
            </a:r>
            <a:r>
              <a:rPr lang="en" sz="1600" err="1">
                <a:latin typeface="Montserrat ExtraBold"/>
              </a:rPr>
              <a:t>objetos</a:t>
            </a:r>
            <a:r>
              <a:rPr lang="en" sz="1600" dirty="0">
                <a:latin typeface="Montserrat ExtraBold"/>
              </a:rPr>
              <a:t>.</a:t>
            </a:r>
            <a:endParaRPr lang="pt-BR" sz="1600" b="1">
              <a:latin typeface="Montserrat ExtraBold"/>
            </a:endParaRPr>
          </a:p>
          <a:p>
            <a:pPr algn="l">
              <a:buFont typeface="Arial"/>
              <a:buChar char="•"/>
            </a:pPr>
            <a:endParaRPr lang="en" sz="1600" dirty="0">
              <a:latin typeface="Montserrat ExtraBold"/>
            </a:endParaRPr>
          </a:p>
          <a:p>
            <a:pPr algn="l">
              <a:buFont typeface="Arial"/>
              <a:buChar char="•"/>
            </a:pPr>
            <a:r>
              <a:rPr lang="en" sz="1600" err="1">
                <a:latin typeface="Montserrat ExtraBold"/>
              </a:rPr>
              <a:t>Mapeamento</a:t>
            </a:r>
            <a:r>
              <a:rPr lang="en" sz="1600" dirty="0">
                <a:latin typeface="Montserrat ExtraBold"/>
              </a:rPr>
              <a:t> </a:t>
            </a:r>
            <a:r>
              <a:rPr lang="en" sz="1600" err="1">
                <a:latin typeface="Montserrat ExtraBold"/>
              </a:rPr>
              <a:t>em</a:t>
            </a:r>
            <a:r>
              <a:rPr lang="en" sz="1600" dirty="0">
                <a:latin typeface="Montserrat ExtraBold"/>
              </a:rPr>
              <a:t> tempo real com GPS e </a:t>
            </a:r>
            <a:r>
              <a:rPr lang="en" sz="1600" err="1">
                <a:latin typeface="Montserrat ExtraBold"/>
              </a:rPr>
              <a:t>mapas</a:t>
            </a:r>
            <a:r>
              <a:rPr lang="en" sz="1600" dirty="0">
                <a:latin typeface="Montserrat ExtraBold"/>
              </a:rPr>
              <a:t> </a:t>
            </a:r>
            <a:r>
              <a:rPr lang="en" sz="1600" err="1">
                <a:latin typeface="Montserrat ExtraBold"/>
              </a:rPr>
              <a:t>digitais</a:t>
            </a:r>
            <a:r>
              <a:rPr lang="en" sz="1600" dirty="0">
                <a:latin typeface="Montserrat ExtraBold"/>
              </a:rPr>
              <a:t>.</a:t>
            </a:r>
            <a:endParaRPr lang="en">
              <a:latin typeface="Montserrat ExtraBold"/>
            </a:endParaRPr>
          </a:p>
          <a:p>
            <a:pPr marL="114300" indent="0" algn="l"/>
            <a:endParaRPr lang="en" sz="1600" dirty="0">
              <a:latin typeface="Montserrat ExtraBold"/>
            </a:endParaRPr>
          </a:p>
          <a:p>
            <a:pPr algn="l">
              <a:buFont typeface="Arial"/>
              <a:buChar char="•"/>
            </a:pPr>
            <a:r>
              <a:rPr lang="en" sz="1600" err="1">
                <a:latin typeface="Montserrat ExtraBold"/>
              </a:rPr>
              <a:t>Prototipagem</a:t>
            </a:r>
            <a:r>
              <a:rPr lang="en" sz="1600" dirty="0">
                <a:latin typeface="Montserrat ExtraBold"/>
              </a:rPr>
              <a:t> </a:t>
            </a:r>
            <a:r>
              <a:rPr lang="en" sz="1600" err="1">
                <a:latin typeface="Montserrat ExtraBold"/>
              </a:rPr>
              <a:t>rápida</a:t>
            </a:r>
            <a:r>
              <a:rPr lang="en" sz="1600" dirty="0">
                <a:latin typeface="Montserrat ExtraBold"/>
              </a:rPr>
              <a:t> com </a:t>
            </a:r>
            <a:r>
              <a:rPr lang="en" sz="1600" err="1">
                <a:latin typeface="Montserrat ExtraBold"/>
              </a:rPr>
              <a:t>impressão</a:t>
            </a:r>
            <a:r>
              <a:rPr lang="en" sz="1600" dirty="0">
                <a:latin typeface="Montserrat ExtraBold"/>
              </a:rPr>
              <a:t> 3D.</a:t>
            </a:r>
            <a:endParaRPr lang="en">
              <a:latin typeface="Montserrat ExtraBold"/>
            </a:endParaRPr>
          </a:p>
          <a:p>
            <a:pPr marL="0" indent="0"/>
            <a:endParaRPr lang="e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p61"/>
          <p:cNvSpPr txBox="1">
            <a:spLocks noGrp="1"/>
          </p:cNvSpPr>
          <p:nvPr>
            <p:ph type="title" idx="2"/>
          </p:nvPr>
        </p:nvSpPr>
        <p:spPr>
          <a:xfrm>
            <a:off x="259638" y="3123286"/>
            <a:ext cx="5539131" cy="17992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" sz="1600" dirty="0">
                <a:solidFill>
                  <a:schemeClr val="bg1"/>
                </a:solidFill>
                <a:cs typeface="Times New Roman"/>
              </a:rPr>
              <a:t>O custo </a:t>
            </a:r>
            <a:r>
              <a:rPr lang="en" sz="1600" dirty="0">
                <a:solidFill>
                  <a:schemeClr val="bg1"/>
                </a:solidFill>
                <a:cs typeface="Arial"/>
              </a:rPr>
              <a:t>do </a:t>
            </a:r>
            <a:r>
              <a:rPr lang="en" sz="1600" dirty="0">
                <a:solidFill>
                  <a:schemeClr val="bg1"/>
                </a:solidFill>
                <a:cs typeface="Times New Roman"/>
              </a:rPr>
              <a:t>desenvolvimento </a:t>
            </a:r>
            <a:r>
              <a:rPr lang="en" sz="1600" dirty="0">
                <a:solidFill>
                  <a:schemeClr val="bg1"/>
                </a:solidFill>
                <a:cs typeface="Arial"/>
              </a:rPr>
              <a:t>e </a:t>
            </a:r>
            <a:r>
              <a:rPr lang="en" sz="1600" dirty="0">
                <a:solidFill>
                  <a:schemeClr val="bg1"/>
                </a:solidFill>
                <a:cs typeface="Times New Roman"/>
              </a:rPr>
              <a:t>produção </a:t>
            </a:r>
            <a:r>
              <a:rPr lang="en" sz="1600" dirty="0">
                <a:solidFill>
                  <a:schemeClr val="bg1"/>
                </a:solidFill>
                <a:cs typeface="Arial"/>
              </a:rPr>
              <a:t>do </a:t>
            </a:r>
            <a:r>
              <a:rPr lang="en" sz="1600" dirty="0">
                <a:solidFill>
                  <a:schemeClr val="bg1"/>
                </a:solidFill>
                <a:cs typeface="Times New Roman"/>
              </a:rPr>
              <a:t>Óculos Meta será estimado considerando </a:t>
            </a:r>
            <a:endParaRPr lang="en" sz="1600" dirty="0">
              <a:solidFill>
                <a:schemeClr val="bg1"/>
              </a:solidFill>
              <a:cs typeface="Segoe UI"/>
            </a:endParaRPr>
          </a:p>
          <a:p>
            <a:pPr algn="l"/>
            <a:r>
              <a:rPr lang="en" sz="1600" dirty="0" err="1">
                <a:solidFill>
                  <a:schemeClr val="bg1"/>
                </a:solidFill>
                <a:cs typeface="Times New Roman"/>
              </a:rPr>
              <a:t>componentes</a:t>
            </a:r>
            <a:r>
              <a:rPr lang="en" sz="1600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" sz="1600" dirty="0" err="1">
                <a:solidFill>
                  <a:schemeClr val="bg1"/>
                </a:solidFill>
                <a:cs typeface="Times New Roman"/>
              </a:rPr>
              <a:t>tecnológicos</a:t>
            </a:r>
            <a:r>
              <a:rPr lang="en" sz="1600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" sz="1600" dirty="0">
                <a:solidFill>
                  <a:schemeClr val="bg1"/>
                </a:solidFill>
                <a:cs typeface="Arial"/>
              </a:rPr>
              <a:t>de </a:t>
            </a:r>
            <a:r>
              <a:rPr lang="en" sz="1600" dirty="0" err="1">
                <a:solidFill>
                  <a:schemeClr val="bg1"/>
                </a:solidFill>
                <a:cs typeface="Arial"/>
              </a:rPr>
              <a:t>baixo</a:t>
            </a:r>
            <a:r>
              <a:rPr lang="en" sz="1600" dirty="0">
                <a:solidFill>
                  <a:schemeClr val="bg1"/>
                </a:solidFill>
                <a:cs typeface="Arial"/>
              </a:rPr>
              <a:t> </a:t>
            </a:r>
            <a:r>
              <a:rPr lang="en" sz="1600" dirty="0" err="1">
                <a:solidFill>
                  <a:schemeClr val="bg1"/>
                </a:solidFill>
                <a:cs typeface="Times New Roman"/>
              </a:rPr>
              <a:t>custo</a:t>
            </a:r>
            <a:r>
              <a:rPr lang="en" sz="1600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" sz="1600" dirty="0">
                <a:solidFill>
                  <a:schemeClr val="bg1"/>
                </a:solidFill>
                <a:cs typeface="Arial"/>
              </a:rPr>
              <a:t>e </a:t>
            </a:r>
            <a:r>
              <a:rPr lang="en" sz="1600" dirty="0" err="1">
                <a:solidFill>
                  <a:schemeClr val="bg1"/>
                </a:solidFill>
                <a:cs typeface="Arial"/>
              </a:rPr>
              <a:t>escalabilidade</a:t>
            </a:r>
            <a:r>
              <a:rPr lang="en" sz="1600" dirty="0">
                <a:solidFill>
                  <a:schemeClr val="bg1"/>
                </a:solidFill>
                <a:cs typeface="Arial"/>
              </a:rPr>
              <a:t>. </a:t>
            </a:r>
            <a:r>
              <a:rPr lang="en" sz="1600" dirty="0">
                <a:solidFill>
                  <a:schemeClr val="bg1"/>
                </a:solidFill>
                <a:cs typeface="Times New Roman"/>
              </a:rPr>
              <a:t>A parceria público-privada </a:t>
            </a:r>
            <a:r>
              <a:rPr lang="en" sz="1600" dirty="0">
                <a:solidFill>
                  <a:schemeClr val="bg1"/>
                </a:solidFill>
                <a:cs typeface="Arial"/>
              </a:rPr>
              <a:t>é </a:t>
            </a:r>
            <a:endParaRPr lang="en" sz="1600" dirty="0">
              <a:solidFill>
                <a:schemeClr val="bg1"/>
              </a:solidFill>
            </a:endParaRPr>
          </a:p>
          <a:p>
            <a:pPr algn="l"/>
            <a:r>
              <a:rPr lang="en" sz="1600" dirty="0">
                <a:solidFill>
                  <a:schemeClr val="bg1"/>
                </a:solidFill>
                <a:cs typeface="Arial"/>
              </a:rPr>
              <a:t>fundamental </a:t>
            </a:r>
            <a:r>
              <a:rPr lang="en" sz="1600" dirty="0">
                <a:solidFill>
                  <a:schemeClr val="bg1"/>
                </a:solidFill>
                <a:cs typeface="Times New Roman"/>
              </a:rPr>
              <a:t>para viabilizar a produção </a:t>
            </a:r>
            <a:r>
              <a:rPr lang="en" sz="1600" dirty="0">
                <a:solidFill>
                  <a:schemeClr val="bg1"/>
                </a:solidFill>
                <a:cs typeface="Arial"/>
              </a:rPr>
              <a:t>e </a:t>
            </a:r>
            <a:r>
              <a:rPr lang="en" sz="1600" dirty="0">
                <a:solidFill>
                  <a:schemeClr val="bg1"/>
                </a:solidFill>
                <a:cs typeface="Times New Roman"/>
              </a:rPr>
              <a:t>distribuição</a:t>
            </a:r>
            <a:r>
              <a:rPr lang="en" sz="1600" dirty="0">
                <a:solidFill>
                  <a:schemeClr val="bg1"/>
                </a:solidFill>
                <a:cs typeface="Arial"/>
              </a:rPr>
              <a:t>. </a:t>
            </a:r>
            <a:r>
              <a:rPr lang="en" sz="1600" dirty="0" smtClean="0">
                <a:solidFill>
                  <a:schemeClr val="bg1"/>
                </a:solidFill>
                <a:cs typeface="Arial"/>
              </a:rPr>
              <a:t>                                                                        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xmlns="" id="{C55AC0DA-DE30-1723-2D5B-FD2B23DD1964}"/>
              </a:ext>
            </a:extLst>
          </p:cNvPr>
          <p:cNvSpPr txBox="1"/>
          <p:nvPr/>
        </p:nvSpPr>
        <p:spPr>
          <a:xfrm>
            <a:off x="5461411" y="2336804"/>
            <a:ext cx="313823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 err="1">
                <a:solidFill>
                  <a:schemeClr val="bg2"/>
                </a:solidFill>
                <a:latin typeface="Montserrat ExtraBold"/>
                <a:cs typeface="Times New Roman"/>
              </a:rPr>
              <a:t>Exemplo</a:t>
            </a:r>
            <a:r>
              <a:rPr lang="en-US" sz="1200" dirty="0">
                <a:solidFill>
                  <a:schemeClr val="bg2"/>
                </a:solidFill>
                <a:latin typeface="Montserrat ExtraBold"/>
                <a:cs typeface="Times New Roman"/>
              </a:rPr>
              <a:t> </a:t>
            </a:r>
            <a:r>
              <a:rPr lang="en-US" sz="1200" dirty="0">
                <a:solidFill>
                  <a:schemeClr val="bg2"/>
                </a:solidFill>
                <a:latin typeface="Montserrat ExtraBold"/>
              </a:rPr>
              <a:t>de design do </a:t>
            </a:r>
            <a:r>
              <a:rPr lang="en-US" sz="1200" dirty="0" err="1">
                <a:solidFill>
                  <a:schemeClr val="bg2"/>
                </a:solidFill>
                <a:latin typeface="Montserrat ExtraBold"/>
                <a:cs typeface="Times New Roman"/>
              </a:rPr>
              <a:t>Óculos</a:t>
            </a:r>
            <a:r>
              <a:rPr lang="en-US" sz="1200" dirty="0">
                <a:solidFill>
                  <a:schemeClr val="bg2"/>
                </a:solidFill>
                <a:latin typeface="Montserrat ExtraBold"/>
                <a:cs typeface="Times New Roman"/>
              </a:rPr>
              <a:t> </a:t>
            </a:r>
            <a:r>
              <a:rPr lang="en-US" sz="1200" dirty="0">
                <a:solidFill>
                  <a:schemeClr val="bg2"/>
                </a:solidFill>
                <a:latin typeface="Montserrat ExtraBold"/>
              </a:rPr>
              <a:t>Meta: 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xmlns="" id="{3F522CF5-4C91-EAAF-F387-FE6652CE8103}"/>
              </a:ext>
            </a:extLst>
          </p:cNvPr>
          <p:cNvSpPr txBox="1"/>
          <p:nvPr/>
        </p:nvSpPr>
        <p:spPr>
          <a:xfrm>
            <a:off x="258176" y="253536"/>
            <a:ext cx="5538201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b="1" dirty="0">
                <a:solidFill>
                  <a:schemeClr val="bg2"/>
                </a:solidFill>
                <a:latin typeface="Montserrat ExtraBold"/>
                <a:cs typeface="Times New Roman"/>
              </a:rPr>
              <a:t>Criação do Óculos Meta: </a:t>
            </a:r>
            <a:endParaRPr lang="pt-BR" sz="1600" b="1" dirty="0">
              <a:solidFill>
                <a:schemeClr val="bg2"/>
              </a:solidFill>
              <a:latin typeface="Montserrat ExtraBold"/>
            </a:endParaRPr>
          </a:p>
          <a:p>
            <a:endParaRPr lang="pt-BR" sz="1600" b="1" dirty="0">
              <a:solidFill>
                <a:schemeClr val="bg2"/>
              </a:solidFill>
              <a:latin typeface="Montserrat ExtraBold"/>
              <a:cs typeface="Times New Roman"/>
            </a:endParaRPr>
          </a:p>
          <a:p>
            <a:r>
              <a:rPr lang="pt-BR" sz="1600" b="1" dirty="0">
                <a:solidFill>
                  <a:schemeClr val="bg1"/>
                </a:solidFill>
                <a:latin typeface="Montserrat ExtraBold"/>
                <a:cs typeface="Times New Roman"/>
              </a:rPr>
              <a:t>Os óculos serão </a:t>
            </a:r>
            <a:r>
              <a:rPr lang="pt-BR" sz="1600" b="1" dirty="0">
                <a:solidFill>
                  <a:schemeClr val="bg1"/>
                </a:solidFill>
                <a:latin typeface="Montserrat ExtraBold"/>
              </a:rPr>
              <a:t>equipados </a:t>
            </a:r>
            <a:r>
              <a:rPr lang="pt-BR" sz="1600" b="1" dirty="0">
                <a:solidFill>
                  <a:schemeClr val="bg1"/>
                </a:solidFill>
                <a:latin typeface="Montserrat ExtraBold"/>
                <a:cs typeface="Times New Roman"/>
              </a:rPr>
              <a:t>com</a:t>
            </a:r>
            <a:r>
              <a:rPr lang="pt-BR" sz="1600" b="1" dirty="0">
                <a:solidFill>
                  <a:schemeClr val="bg1"/>
                </a:solidFill>
                <a:latin typeface="Montserrat ExtraBold"/>
              </a:rPr>
              <a:t>: </a:t>
            </a:r>
          </a:p>
          <a:p>
            <a:r>
              <a:rPr lang="pt-BR" sz="1600" b="1" dirty="0">
                <a:solidFill>
                  <a:schemeClr val="bg1"/>
                </a:solidFill>
                <a:latin typeface="Montserrat ExtraBold"/>
                <a:cs typeface="Times New Roman"/>
              </a:rPr>
              <a:t>Câmeras </a:t>
            </a:r>
            <a:r>
              <a:rPr lang="pt-BR" sz="1600" b="1" dirty="0">
                <a:solidFill>
                  <a:schemeClr val="bg1"/>
                </a:solidFill>
                <a:latin typeface="Montserrat ExtraBold"/>
              </a:rPr>
              <a:t>de alta </a:t>
            </a:r>
            <a:r>
              <a:rPr lang="pt-BR" sz="1600" b="1" dirty="0">
                <a:solidFill>
                  <a:schemeClr val="bg1"/>
                </a:solidFill>
                <a:latin typeface="Montserrat ExtraBold"/>
                <a:cs typeface="Times New Roman"/>
              </a:rPr>
              <a:t>definição</a:t>
            </a:r>
            <a:r>
              <a:rPr lang="pt-BR" sz="1600" b="1" dirty="0">
                <a:solidFill>
                  <a:schemeClr val="bg1"/>
                </a:solidFill>
                <a:latin typeface="Montserrat ExtraBold"/>
              </a:rPr>
              <a:t>. </a:t>
            </a:r>
          </a:p>
          <a:p>
            <a:r>
              <a:rPr lang="pt-BR" sz="1600" b="1" dirty="0">
                <a:solidFill>
                  <a:schemeClr val="bg1"/>
                </a:solidFill>
                <a:latin typeface="Montserrat ExtraBold"/>
                <a:cs typeface="Times New Roman"/>
              </a:rPr>
              <a:t>Sensores ultrassônicos para </a:t>
            </a:r>
            <a:r>
              <a:rPr lang="pt-BR" sz="1600" b="1" dirty="0">
                <a:solidFill>
                  <a:schemeClr val="bg1"/>
                </a:solidFill>
                <a:latin typeface="Montserrat ExtraBold"/>
              </a:rPr>
              <a:t>detectar </a:t>
            </a:r>
            <a:r>
              <a:rPr lang="pt-BR" sz="1600" b="1" dirty="0">
                <a:solidFill>
                  <a:schemeClr val="bg1"/>
                </a:solidFill>
                <a:latin typeface="Montserrat ExtraBold"/>
                <a:cs typeface="Times New Roman"/>
              </a:rPr>
              <a:t>obstáculos</a:t>
            </a:r>
            <a:r>
              <a:rPr lang="pt-BR" sz="1600" b="1" dirty="0">
                <a:solidFill>
                  <a:schemeClr val="bg1"/>
                </a:solidFill>
                <a:latin typeface="Montserrat ExtraBold"/>
              </a:rPr>
              <a:t>. </a:t>
            </a:r>
          </a:p>
          <a:p>
            <a:endParaRPr lang="pt-BR" sz="1600" b="1" dirty="0">
              <a:solidFill>
                <a:schemeClr val="bg1"/>
              </a:solidFill>
              <a:latin typeface="Montserrat ExtraBold"/>
            </a:endParaRPr>
          </a:p>
          <a:p>
            <a:r>
              <a:rPr lang="pt-BR" sz="1600" b="1" dirty="0">
                <a:solidFill>
                  <a:schemeClr val="bg1"/>
                </a:solidFill>
                <a:latin typeface="Montserrat ExtraBold"/>
                <a:cs typeface="Times New Roman"/>
              </a:rPr>
              <a:t>Alto-falantes embutidos para áudio </a:t>
            </a:r>
            <a:r>
              <a:rPr lang="pt-BR" sz="1600" b="1" dirty="0">
                <a:solidFill>
                  <a:schemeClr val="bg1"/>
                </a:solidFill>
                <a:latin typeface="Montserrat ExtraBold"/>
              </a:rPr>
              <a:t>de </a:t>
            </a:r>
            <a:r>
              <a:rPr lang="pt-BR" sz="1600" b="1" dirty="0">
                <a:solidFill>
                  <a:schemeClr val="bg1"/>
                </a:solidFill>
                <a:latin typeface="Montserrat ExtraBold"/>
                <a:cs typeface="Times New Roman"/>
              </a:rPr>
              <a:t>feedback em tempo real</a:t>
            </a:r>
            <a:r>
              <a:rPr lang="pt-BR" sz="1600" b="1" dirty="0">
                <a:solidFill>
                  <a:schemeClr val="bg1"/>
                </a:solidFill>
                <a:latin typeface="Montserrat ExtraBold"/>
              </a:rPr>
              <a:t>. </a:t>
            </a:r>
            <a:r>
              <a:rPr lang="pt-BR" sz="1600" b="1" dirty="0">
                <a:solidFill>
                  <a:schemeClr val="bg1"/>
                </a:solidFill>
                <a:latin typeface="Montserrat ExtraBold"/>
                <a:cs typeface="Times New Roman"/>
              </a:rPr>
              <a:t>Conectividade 5G para </a:t>
            </a:r>
            <a:r>
              <a:rPr lang="pt-BR" sz="1600" b="1" dirty="0">
                <a:solidFill>
                  <a:schemeClr val="bg1"/>
                </a:solidFill>
                <a:latin typeface="Montserrat ExtraBold"/>
              </a:rPr>
              <a:t>acessar </a:t>
            </a:r>
            <a:r>
              <a:rPr lang="pt-BR" sz="1600" b="1" dirty="0">
                <a:solidFill>
                  <a:schemeClr val="bg1"/>
                </a:solidFill>
                <a:latin typeface="Montserrat ExtraBold"/>
                <a:cs typeface="Times New Roman"/>
              </a:rPr>
              <a:t>mapas e informações </a:t>
            </a:r>
            <a:r>
              <a:rPr lang="pt-BR" sz="1600" b="1" dirty="0">
                <a:solidFill>
                  <a:schemeClr val="bg1"/>
                </a:solidFill>
                <a:latin typeface="Montserrat ExtraBold"/>
              </a:rPr>
              <a:t>urbanas. </a:t>
            </a:r>
            <a:r>
              <a:rPr lang="pt-BR" sz="1600" b="1" dirty="0">
                <a:solidFill>
                  <a:schemeClr val="bg1"/>
                </a:solidFill>
                <a:latin typeface="Montserrat ExtraBold"/>
                <a:cs typeface="Times New Roman"/>
              </a:rPr>
              <a:t>Bateria </a:t>
            </a:r>
            <a:r>
              <a:rPr lang="pt-BR" sz="1600" b="1" dirty="0">
                <a:solidFill>
                  <a:schemeClr val="bg1"/>
                </a:solidFill>
                <a:latin typeface="Montserrat ExtraBold"/>
              </a:rPr>
              <a:t>com </a:t>
            </a:r>
            <a:r>
              <a:rPr lang="pt-BR" sz="1600" b="1" dirty="0">
                <a:solidFill>
                  <a:schemeClr val="bg1"/>
                </a:solidFill>
                <a:latin typeface="Montserrat ExtraBold"/>
                <a:cs typeface="Times New Roman"/>
              </a:rPr>
              <a:t>autonomia </a:t>
            </a:r>
            <a:r>
              <a:rPr lang="pt-BR" sz="1600" b="1" dirty="0">
                <a:solidFill>
                  <a:schemeClr val="bg1"/>
                </a:solidFill>
                <a:latin typeface="Montserrat ExtraBold"/>
              </a:rPr>
              <a:t>de </a:t>
            </a:r>
            <a:r>
              <a:rPr lang="pt-BR" sz="1600" b="1" dirty="0">
                <a:solidFill>
                  <a:schemeClr val="bg1"/>
                </a:solidFill>
                <a:latin typeface="Montserrat ExtraBold"/>
                <a:cs typeface="Times New Roman"/>
              </a:rPr>
              <a:t>12 </a:t>
            </a:r>
            <a:r>
              <a:rPr lang="pt-BR" sz="1600" dirty="0">
                <a:solidFill>
                  <a:schemeClr val="bg1"/>
                </a:solidFill>
                <a:latin typeface="Montserrat ExtraBold"/>
                <a:cs typeface="Times New Roman"/>
              </a:rPr>
              <a:t>horas. </a:t>
            </a:r>
            <a:endParaRPr lang="pt-BR" sz="1600" dirty="0">
              <a:solidFill>
                <a:schemeClr val="bg1"/>
              </a:solidFill>
              <a:latin typeface="Montserrat ExtraBold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DFC66725-4E62-27D9-751D-040E92BED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769" y="2613803"/>
            <a:ext cx="2049519" cy="1802921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6136693" y="4405286"/>
            <a:ext cx="17876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solidFill>
                  <a:schemeClr val="bg2"/>
                </a:solidFill>
                <a:latin typeface="Montserrat ExtraBold"/>
                <a:cs typeface="Times New Roman"/>
              </a:rPr>
              <a:t>Fonte: </a:t>
            </a:r>
            <a:r>
              <a:rPr lang="pt-BR" sz="1050" dirty="0" err="1">
                <a:solidFill>
                  <a:schemeClr val="bg2"/>
                </a:solidFill>
                <a:latin typeface="Montserrat ExtraBold"/>
                <a:cs typeface="Times New Roman"/>
              </a:rPr>
              <a:t>techtudo</a:t>
            </a:r>
            <a:r>
              <a:rPr lang="pt-BR" sz="1050" dirty="0">
                <a:solidFill>
                  <a:schemeClr val="bg2"/>
                </a:solidFill>
                <a:latin typeface="Montserrat ExtraBold"/>
                <a:cs typeface="Times New Roman"/>
              </a:rPr>
              <a:t>, 2022.</a:t>
            </a:r>
            <a:endParaRPr lang="pt-BR" sz="1050" dirty="0">
              <a:solidFill>
                <a:schemeClr val="bg2"/>
              </a:solidFill>
              <a:latin typeface="Montserrat ExtraBold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348</Words>
  <Application>Microsoft Office PowerPoint</Application>
  <PresentationFormat>Apresentação na tela (16:9)</PresentationFormat>
  <Paragraphs>67</Paragraphs>
  <Slides>7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7</vt:i4>
      </vt:variant>
    </vt:vector>
  </HeadingPairs>
  <TitlesOfParts>
    <vt:vector size="17" baseType="lpstr">
      <vt:lpstr>Montserrat ExtraBold</vt:lpstr>
      <vt:lpstr>Times New Roman</vt:lpstr>
      <vt:lpstr>Segoe UI</vt:lpstr>
      <vt:lpstr>Proxima Nova Semibold</vt:lpstr>
      <vt:lpstr>Montserrat Medium</vt:lpstr>
      <vt:lpstr>Proxima Nova</vt:lpstr>
      <vt:lpstr>Montserrat</vt:lpstr>
      <vt:lpstr>Arial</vt:lpstr>
      <vt:lpstr>Futuristic Background by Slidesgo</vt:lpstr>
      <vt:lpstr>Slidesgo Final Pages</vt:lpstr>
      <vt:lpstr>ÓCULOS META COMO ASSISTENTE PESSOAL DE ACESSIBILIDADE PARA DEFICIENTES VISUAIS </vt:lpstr>
      <vt:lpstr>Apresentação do PowerPoint</vt:lpstr>
      <vt:lpstr>INTRODUÇÃO</vt:lpstr>
      <vt:lpstr>REFERENCIA TEÓRICA</vt:lpstr>
      <vt:lpstr>METODOLOGIA</vt:lpstr>
      <vt:lpstr>Fases de Coleta de Dados</vt:lpstr>
      <vt:lpstr>O custo do desenvolvimento e produção do Óculos Meta será estimado considerando  componentes tecnológicos de baixo custo e escalabilidade. A parceria público-privada é  fundamental para viabilizar a produção e distribuição.                                                                         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ÓCULOS META COMO ASSISTENTE PESSOAL DE ACESSIBILIDADE PARA DEFICIENTES VISUAIS </dc:title>
  <cp:lastModifiedBy>Heloisa Soares Ferreira</cp:lastModifiedBy>
  <cp:revision>728</cp:revision>
  <dcterms:modified xsi:type="dcterms:W3CDTF">2024-11-19T18:28:17Z</dcterms:modified>
</cp:coreProperties>
</file>